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2" r:id="rId2"/>
    <p:sldMasterId id="2147483653" r:id="rId3"/>
  </p:sldMasterIdLst>
  <p:notesMasterIdLst>
    <p:notesMasterId r:id="rId5"/>
  </p:notesMasterIdLst>
  <p:sldIdLst>
    <p:sldId id="256" r:id="rId4"/>
  </p:sldIdLst>
  <p:sldSz cx="38404800" cy="32918400"/>
  <p:notesSz cx="6858000" cy="889158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08">
          <p15:clr>
            <a:srgbClr val="A4A3A4"/>
          </p15:clr>
        </p15:guide>
        <p15:guide id="6" pos="23685">
          <p15:clr>
            <a:srgbClr val="A4A3A4"/>
          </p15:clr>
        </p15:guide>
        <p15:guide id="7" orient="horz" pos="3298">
          <p15:clr>
            <a:srgbClr val="A4A3A4"/>
          </p15:clr>
        </p15:guide>
        <p15:guide id="8" orient="horz" pos="20735">
          <p15:clr>
            <a:srgbClr val="A4A3A4"/>
          </p15:clr>
        </p15:guide>
        <p15:guide id="9" pos="280">
          <p15:clr>
            <a:srgbClr val="A4A3A4"/>
          </p15:clr>
        </p15:guide>
        <p15:guide id="10" pos="24191">
          <p15:clr>
            <a:srgbClr val="A4A3A4"/>
          </p15:clr>
        </p15:guide>
      </p15:sldGuideLst>
    </p:ext>
    <p:ext uri="{2D200454-40CA-4A62-9FC3-DE9A4176ACB9}">
      <p15:notesGuideLst xmlns:p15="http://schemas.microsoft.com/office/powerpoint/2012/main">
        <p15:guide id="1" orient="horz" pos="2801"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lia Artemenko" initials="YA" lastIdx="51" clrIdx="0">
    <p:extLst>
      <p:ext uri="{19B8F6BF-5375-455C-9EA6-DF929625EA0E}">
        <p15:presenceInfo xmlns:p15="http://schemas.microsoft.com/office/powerpoint/2012/main" userId="a7b42a117f140d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1591" autoAdjust="0"/>
    <p:restoredTop sz="94660"/>
  </p:normalViewPr>
  <p:slideViewPr>
    <p:cSldViewPr snapToGrid="0">
      <p:cViewPr varScale="1">
        <p:scale>
          <a:sx n="13" d="100"/>
          <a:sy n="13" d="100"/>
        </p:scale>
        <p:origin x="1144" y="108"/>
      </p:cViewPr>
      <p:guideLst>
        <p:guide orient="horz" pos="3318"/>
        <p:guide orient="horz" pos="288"/>
        <p:guide orient="horz" pos="20160"/>
        <p:guide orient="horz"/>
        <p:guide pos="508"/>
        <p:guide pos="23685"/>
        <p:guide orient="horz" pos="3298"/>
        <p:guide orient="horz" pos="20735"/>
        <p:guide pos="280"/>
        <p:guide pos="2419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01"/>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4457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4457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84313" y="666750"/>
            <a:ext cx="3889375"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223504"/>
            <a:ext cx="5486400" cy="400121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5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445466"/>
            <a:ext cx="2971800" cy="44457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8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445466"/>
            <a:ext cx="2971800" cy="444579"/>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a:spLocks noGrp="1" noRot="1" noChangeAspect="1"/>
          </p:cNvSpPr>
          <p:nvPr>
            <p:ph type="sldImg" idx="2"/>
          </p:nvPr>
        </p:nvSpPr>
        <p:spPr>
          <a:xfrm>
            <a:off x="1484313" y="666750"/>
            <a:ext cx="3889375"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notes"/>
          <p:cNvSpPr txBox="1">
            <a:spLocks noGrp="1"/>
          </p:cNvSpPr>
          <p:nvPr>
            <p:ph type="body" idx="1"/>
          </p:nvPr>
        </p:nvSpPr>
        <p:spPr>
          <a:xfrm>
            <a:off x="685800" y="4223504"/>
            <a:ext cx="5486400" cy="400121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https://www.nature.com/articles/ncb0803-694</a:t>
            </a:r>
            <a:endParaRPr dirty="0"/>
          </a:p>
        </p:txBody>
      </p:sp>
      <p:sp>
        <p:nvSpPr>
          <p:cNvPr id="176" name="Google Shape;176;p1:notes"/>
          <p:cNvSpPr txBox="1">
            <a:spLocks noGrp="1"/>
          </p:cNvSpPr>
          <p:nvPr>
            <p:ph type="sldNum" idx="12"/>
          </p:nvPr>
        </p:nvSpPr>
        <p:spPr>
          <a:xfrm>
            <a:off x="3884613" y="8445466"/>
            <a:ext cx="2971800" cy="44457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ide center column">
  <p:cSld name="Wide center column">
    <p:spTree>
      <p:nvGrpSpPr>
        <p:cNvPr id="1" name="Shape 45"/>
        <p:cNvGrpSpPr/>
        <p:nvPr/>
      </p:nvGrpSpPr>
      <p:grpSpPr>
        <a:xfrm>
          <a:off x="0" y="0"/>
          <a:ext cx="0" cy="0"/>
          <a:chOff x="0" y="0"/>
          <a:chExt cx="0" cy="0"/>
        </a:xfrm>
      </p:grpSpPr>
      <p:sp>
        <p:nvSpPr>
          <p:cNvPr id="46" name="Google Shape;46;p2"/>
          <p:cNvSpPr txBox="1">
            <a:spLocks noGrp="1"/>
          </p:cNvSpPr>
          <p:nvPr>
            <p:ph type="body" idx="1"/>
          </p:nvPr>
        </p:nvSpPr>
        <p:spPr>
          <a:xfrm>
            <a:off x="791165" y="6212226"/>
            <a:ext cx="8799711"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chemeClr val="dk1"/>
              </a:buClr>
              <a:buSzPts val="2188"/>
              <a:buFont typeface="Arial"/>
              <a:buNone/>
              <a:defRPr sz="2188" b="0" i="0" u="none" strike="noStrike" cap="none">
                <a:solidFill>
                  <a:schemeClr val="dk1"/>
                </a:solidFill>
                <a:latin typeface="Trebuchet MS"/>
                <a:ea typeface="Trebuchet MS"/>
                <a:cs typeface="Trebuchet MS"/>
                <a:sym typeface="Trebuchet MS"/>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47" name="Google Shape;47;p2"/>
          <p:cNvSpPr txBox="1">
            <a:spLocks noGrp="1"/>
          </p:cNvSpPr>
          <p:nvPr>
            <p:ph type="body" idx="2"/>
          </p:nvPr>
        </p:nvSpPr>
        <p:spPr>
          <a:xfrm>
            <a:off x="807049" y="5384422"/>
            <a:ext cx="8792766"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76662"/>
              </a:buClr>
              <a:buSzPts val="3238"/>
              <a:buFont typeface="Arial"/>
              <a:buNone/>
              <a:defRPr sz="3238" b="1" i="0" u="sng" strike="noStrike" cap="none">
                <a:solidFill>
                  <a:srgbClr val="476662"/>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48" name="Google Shape;48;p2"/>
          <p:cNvSpPr txBox="1">
            <a:spLocks noGrp="1"/>
          </p:cNvSpPr>
          <p:nvPr>
            <p:ph type="body" idx="3"/>
          </p:nvPr>
        </p:nvSpPr>
        <p:spPr>
          <a:xfrm>
            <a:off x="789773" y="15043763"/>
            <a:ext cx="8801100"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chemeClr val="dk1"/>
              </a:buClr>
              <a:buSzPts val="2188"/>
              <a:buFont typeface="Arial"/>
              <a:buNone/>
              <a:defRPr sz="2188" b="0" i="0" u="none" strike="noStrike" cap="none">
                <a:solidFill>
                  <a:schemeClr val="dk1"/>
                </a:solidFill>
                <a:latin typeface="Trebuchet MS"/>
                <a:ea typeface="Trebuchet MS"/>
                <a:cs typeface="Trebuchet MS"/>
                <a:sym typeface="Trebuchet MS"/>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49" name="Google Shape;49;p2"/>
          <p:cNvSpPr txBox="1">
            <a:spLocks noGrp="1"/>
          </p:cNvSpPr>
          <p:nvPr>
            <p:ph type="body" idx="4"/>
          </p:nvPr>
        </p:nvSpPr>
        <p:spPr>
          <a:xfrm>
            <a:off x="807047" y="14248069"/>
            <a:ext cx="8794154"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76662"/>
              </a:buClr>
              <a:buSzPts val="3238"/>
              <a:buFont typeface="Arial"/>
              <a:buNone/>
              <a:defRPr sz="3238" b="1" i="0" u="sng" strike="noStrike" cap="none">
                <a:solidFill>
                  <a:srgbClr val="476662"/>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0" name="Google Shape;50;p2"/>
          <p:cNvSpPr txBox="1">
            <a:spLocks noGrp="1"/>
          </p:cNvSpPr>
          <p:nvPr>
            <p:ph type="body" idx="5"/>
          </p:nvPr>
        </p:nvSpPr>
        <p:spPr>
          <a:xfrm>
            <a:off x="10138768" y="6204288"/>
            <a:ext cx="18130042"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chemeClr val="dk1"/>
              </a:buClr>
              <a:buSzPts val="2188"/>
              <a:buFont typeface="Arial"/>
              <a:buNone/>
              <a:defRPr sz="2188" b="0" i="0" u="none" strike="noStrike" cap="none">
                <a:solidFill>
                  <a:schemeClr val="dk1"/>
                </a:solidFill>
                <a:latin typeface="Trebuchet MS"/>
                <a:ea typeface="Trebuchet MS"/>
                <a:cs typeface="Trebuchet MS"/>
                <a:sym typeface="Trebuchet MS"/>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1" name="Google Shape;51;p2"/>
          <p:cNvSpPr txBox="1">
            <a:spLocks noGrp="1"/>
          </p:cNvSpPr>
          <p:nvPr>
            <p:ph type="body" idx="6"/>
          </p:nvPr>
        </p:nvSpPr>
        <p:spPr>
          <a:xfrm>
            <a:off x="10138768" y="5384422"/>
            <a:ext cx="18130044"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76662"/>
              </a:buClr>
              <a:buSzPts val="3238"/>
              <a:buFont typeface="Arial"/>
              <a:buNone/>
              <a:defRPr sz="3238" b="1" i="0" u="sng" strike="noStrike" cap="none">
                <a:solidFill>
                  <a:srgbClr val="476662"/>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2" name="Google Shape;52;p2"/>
          <p:cNvSpPr txBox="1">
            <a:spLocks noGrp="1"/>
          </p:cNvSpPr>
          <p:nvPr>
            <p:ph type="body" idx="7"/>
          </p:nvPr>
        </p:nvSpPr>
        <p:spPr>
          <a:xfrm>
            <a:off x="10138768" y="21896539"/>
            <a:ext cx="18130044"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chemeClr val="dk1"/>
              </a:buClr>
              <a:buSzPts val="2188"/>
              <a:buFont typeface="Arial"/>
              <a:buNone/>
              <a:defRPr sz="2188" b="0" i="0" u="none" strike="noStrike" cap="none">
                <a:solidFill>
                  <a:schemeClr val="dk1"/>
                </a:solidFill>
                <a:latin typeface="Trebuchet MS"/>
                <a:ea typeface="Trebuchet MS"/>
                <a:cs typeface="Trebuchet MS"/>
                <a:sym typeface="Trebuchet MS"/>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3" name="Google Shape;53;p2"/>
          <p:cNvSpPr txBox="1">
            <a:spLocks noGrp="1"/>
          </p:cNvSpPr>
          <p:nvPr>
            <p:ph type="body" idx="8"/>
          </p:nvPr>
        </p:nvSpPr>
        <p:spPr>
          <a:xfrm>
            <a:off x="10138767" y="21110302"/>
            <a:ext cx="18130044"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76662"/>
              </a:buClr>
              <a:buSzPts val="3238"/>
              <a:buFont typeface="Arial"/>
              <a:buNone/>
              <a:defRPr sz="3238" b="1" i="0" u="sng" strike="noStrike" cap="none">
                <a:solidFill>
                  <a:srgbClr val="476662"/>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4" name="Google Shape;54;p2"/>
          <p:cNvSpPr txBox="1">
            <a:spLocks noGrp="1"/>
          </p:cNvSpPr>
          <p:nvPr>
            <p:ph type="body" idx="9"/>
          </p:nvPr>
        </p:nvSpPr>
        <p:spPr>
          <a:xfrm>
            <a:off x="28792344" y="5384422"/>
            <a:ext cx="8791141"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76662"/>
              </a:buClr>
              <a:buSzPts val="3238"/>
              <a:buFont typeface="Arial"/>
              <a:buNone/>
              <a:defRPr sz="3238" b="1" i="0" u="sng" strike="noStrike" cap="none">
                <a:solidFill>
                  <a:srgbClr val="476662"/>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5" name="Google Shape;55;p2"/>
          <p:cNvSpPr txBox="1">
            <a:spLocks noGrp="1"/>
          </p:cNvSpPr>
          <p:nvPr>
            <p:ph type="body" idx="13"/>
          </p:nvPr>
        </p:nvSpPr>
        <p:spPr>
          <a:xfrm>
            <a:off x="28792344" y="6212226"/>
            <a:ext cx="8791141"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chemeClr val="dk1"/>
              </a:buClr>
              <a:buSzPts val="2188"/>
              <a:buFont typeface="Arial"/>
              <a:buNone/>
              <a:defRPr sz="2188" b="0" i="0" u="none" strike="noStrike" cap="none">
                <a:solidFill>
                  <a:schemeClr val="dk1"/>
                </a:solidFill>
                <a:latin typeface="Trebuchet MS"/>
                <a:ea typeface="Trebuchet MS"/>
                <a:cs typeface="Trebuchet MS"/>
                <a:sym typeface="Trebuchet MS"/>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6" name="Google Shape;56;p2"/>
          <p:cNvSpPr txBox="1">
            <a:spLocks noGrp="1"/>
          </p:cNvSpPr>
          <p:nvPr>
            <p:ph type="body" idx="14"/>
          </p:nvPr>
        </p:nvSpPr>
        <p:spPr>
          <a:xfrm>
            <a:off x="28792344" y="14308294"/>
            <a:ext cx="8791141"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76662"/>
              </a:buClr>
              <a:buSzPts val="3238"/>
              <a:buFont typeface="Arial"/>
              <a:buNone/>
              <a:defRPr sz="3238" b="1" i="0" u="sng" strike="noStrike" cap="none">
                <a:solidFill>
                  <a:srgbClr val="476662"/>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7" name="Google Shape;57;p2"/>
          <p:cNvSpPr txBox="1">
            <a:spLocks noGrp="1"/>
          </p:cNvSpPr>
          <p:nvPr>
            <p:ph type="body" idx="15"/>
          </p:nvPr>
        </p:nvSpPr>
        <p:spPr>
          <a:xfrm>
            <a:off x="28792344" y="15011403"/>
            <a:ext cx="8795544"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chemeClr val="dk1"/>
              </a:buClr>
              <a:buSzPts val="2188"/>
              <a:buFont typeface="Arial"/>
              <a:buNone/>
              <a:defRPr sz="2188" b="0" i="0" u="none" strike="noStrike" cap="none">
                <a:solidFill>
                  <a:schemeClr val="dk1"/>
                </a:solidFill>
                <a:latin typeface="Trebuchet MS"/>
                <a:ea typeface="Trebuchet MS"/>
                <a:cs typeface="Trebuchet MS"/>
                <a:sym typeface="Trebuchet MS"/>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8" name="Google Shape;58;p2"/>
          <p:cNvSpPr txBox="1">
            <a:spLocks noGrp="1"/>
          </p:cNvSpPr>
          <p:nvPr>
            <p:ph type="body" idx="16"/>
          </p:nvPr>
        </p:nvSpPr>
        <p:spPr>
          <a:xfrm>
            <a:off x="28792344" y="25705431"/>
            <a:ext cx="8791141"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76662"/>
              </a:buClr>
              <a:buSzPts val="3238"/>
              <a:buFont typeface="Arial"/>
              <a:buNone/>
              <a:defRPr sz="3238" b="1" i="0" u="sng" strike="noStrike" cap="none">
                <a:solidFill>
                  <a:srgbClr val="476662"/>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59" name="Google Shape;59;p2"/>
          <p:cNvSpPr txBox="1">
            <a:spLocks noGrp="1"/>
          </p:cNvSpPr>
          <p:nvPr>
            <p:ph type="body" idx="17"/>
          </p:nvPr>
        </p:nvSpPr>
        <p:spPr>
          <a:xfrm>
            <a:off x="28792344" y="26436775"/>
            <a:ext cx="8795544"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chemeClr val="dk1"/>
              </a:buClr>
              <a:buSzPts val="2188"/>
              <a:buFont typeface="Arial"/>
              <a:buNone/>
              <a:defRPr sz="2188" b="0" i="0" u="none" strike="noStrike" cap="none">
                <a:solidFill>
                  <a:schemeClr val="dk1"/>
                </a:solidFill>
                <a:latin typeface="Trebuchet MS"/>
                <a:ea typeface="Trebuchet MS"/>
                <a:cs typeface="Trebuchet MS"/>
                <a:sym typeface="Trebuchet MS"/>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60" name="Google Shape;60;p2"/>
          <p:cNvSpPr txBox="1">
            <a:spLocks noGrp="1"/>
          </p:cNvSpPr>
          <p:nvPr>
            <p:ph type="body" idx="18"/>
          </p:nvPr>
        </p:nvSpPr>
        <p:spPr>
          <a:xfrm>
            <a:off x="5191019" y="3383947"/>
            <a:ext cx="27999098" cy="128016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1050"/>
              </a:spcBef>
              <a:spcAft>
                <a:spcPts val="0"/>
              </a:spcAft>
              <a:buClr>
                <a:schemeClr val="lt1"/>
              </a:buClr>
              <a:buSzPts val="5250"/>
              <a:buFont typeface="Arial"/>
              <a:buNone/>
              <a:defRPr sz="5250"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61" name="Google Shape;61;p2"/>
          <p:cNvSpPr txBox="1">
            <a:spLocks noGrp="1"/>
          </p:cNvSpPr>
          <p:nvPr>
            <p:ph type="body" idx="19"/>
          </p:nvPr>
        </p:nvSpPr>
        <p:spPr>
          <a:xfrm>
            <a:off x="5191019" y="2103787"/>
            <a:ext cx="27999098" cy="1280160"/>
          </a:xfrm>
          <a:prstGeom prst="rect">
            <a:avLst/>
          </a:prstGeom>
          <a:noFill/>
          <a:ln>
            <a:noFill/>
          </a:ln>
        </p:spPr>
        <p:txBody>
          <a:bodyPr spcFirstLastPara="1" wrap="square" lIns="91425" tIns="45700" rIns="91425" bIns="45700" anchor="t" anchorCtr="1">
            <a:noAutofit/>
          </a:bodyPr>
          <a:lstStyle>
            <a:lvl1pPr marL="457200" marR="0" lvl="0" indent="-228600" algn="ctr" rtl="0">
              <a:spcBef>
                <a:spcPts val="1540"/>
              </a:spcBef>
              <a:spcAft>
                <a:spcPts val="0"/>
              </a:spcAft>
              <a:buClr>
                <a:schemeClr val="lt1"/>
              </a:buClr>
              <a:buSzPts val="7700"/>
              <a:buFont typeface="Arial"/>
              <a:buNone/>
              <a:defRPr sz="7700"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62" name="Google Shape;62;p2"/>
          <p:cNvSpPr txBox="1">
            <a:spLocks noGrp="1"/>
          </p:cNvSpPr>
          <p:nvPr>
            <p:ph type="body" idx="20"/>
          </p:nvPr>
        </p:nvSpPr>
        <p:spPr>
          <a:xfrm>
            <a:off x="5191019" y="465814"/>
            <a:ext cx="27999098" cy="1637973"/>
          </a:xfrm>
          <a:prstGeom prst="rect">
            <a:avLst/>
          </a:prstGeom>
          <a:noFill/>
          <a:ln>
            <a:noFill/>
          </a:ln>
        </p:spPr>
        <p:txBody>
          <a:bodyPr spcFirstLastPara="1" wrap="square" lIns="91425" tIns="45700" rIns="91425" bIns="45700" anchor="t" anchorCtr="1">
            <a:noAutofit/>
          </a:bodyPr>
          <a:lstStyle>
            <a:lvl1pPr marL="457200" marR="0" lvl="0" indent="-228600" algn="ctr" rtl="0">
              <a:spcBef>
                <a:spcPts val="2013"/>
              </a:spcBef>
              <a:spcAft>
                <a:spcPts val="0"/>
              </a:spcAft>
              <a:buClr>
                <a:schemeClr val="lt1"/>
              </a:buClr>
              <a:buSzPts val="10063"/>
              <a:buFont typeface="Arial"/>
              <a:buNone/>
              <a:defRPr sz="10063"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4 columns">
  <p:cSld name="Standard 4 columns">
    <p:spTree>
      <p:nvGrpSpPr>
        <p:cNvPr id="1" name="Shape 100"/>
        <p:cNvGrpSpPr/>
        <p:nvPr/>
      </p:nvGrpSpPr>
      <p:grpSpPr>
        <a:xfrm>
          <a:off x="0" y="0"/>
          <a:ext cx="0" cy="0"/>
          <a:chOff x="0" y="0"/>
          <a:chExt cx="0" cy="0"/>
        </a:xfrm>
      </p:grpSpPr>
      <p:sp>
        <p:nvSpPr>
          <p:cNvPr id="101" name="Google Shape;101;p4"/>
          <p:cNvSpPr txBox="1">
            <a:spLocks noGrp="1"/>
          </p:cNvSpPr>
          <p:nvPr>
            <p:ph type="body" idx="1"/>
          </p:nvPr>
        </p:nvSpPr>
        <p:spPr>
          <a:xfrm>
            <a:off x="429998" y="6378482"/>
            <a:ext cx="8799711"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rgbClr val="415961"/>
              </a:buClr>
              <a:buSzPts val="2188"/>
              <a:buFont typeface="Arial"/>
              <a:buNone/>
              <a:defRPr sz="2188" b="0" i="0" u="none" strike="noStrike" cap="none">
                <a:solidFill>
                  <a:srgbClr val="41596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02" name="Google Shape;102;p4"/>
          <p:cNvSpPr txBox="1">
            <a:spLocks noGrp="1"/>
          </p:cNvSpPr>
          <p:nvPr>
            <p:ph type="body" idx="2"/>
          </p:nvPr>
        </p:nvSpPr>
        <p:spPr>
          <a:xfrm>
            <a:off x="445881" y="5584304"/>
            <a:ext cx="8792766"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15961"/>
              </a:buClr>
              <a:buSzPts val="3238"/>
              <a:buFont typeface="Arial"/>
              <a:buNone/>
              <a:defRPr sz="3238" b="1" i="0" u="sng" strike="noStrike" cap="none">
                <a:solidFill>
                  <a:srgbClr val="41596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03" name="Google Shape;103;p4"/>
          <p:cNvSpPr txBox="1">
            <a:spLocks noGrp="1"/>
          </p:cNvSpPr>
          <p:nvPr>
            <p:ph type="body" idx="3"/>
          </p:nvPr>
        </p:nvSpPr>
        <p:spPr>
          <a:xfrm>
            <a:off x="445879" y="14248069"/>
            <a:ext cx="8794154"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15961"/>
              </a:buClr>
              <a:buSzPts val="3238"/>
              <a:buFont typeface="Arial"/>
              <a:buNone/>
              <a:defRPr sz="3238" b="1" i="0" u="sng" strike="noStrike" cap="none">
                <a:solidFill>
                  <a:srgbClr val="41596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04" name="Google Shape;104;p4"/>
          <p:cNvSpPr txBox="1">
            <a:spLocks noGrp="1"/>
          </p:cNvSpPr>
          <p:nvPr>
            <p:ph type="body" idx="4"/>
          </p:nvPr>
        </p:nvSpPr>
        <p:spPr>
          <a:xfrm>
            <a:off x="10027641" y="6378482"/>
            <a:ext cx="8792765"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rgbClr val="415961"/>
              </a:buClr>
              <a:buSzPts val="2188"/>
              <a:buFont typeface="Arial"/>
              <a:buNone/>
              <a:defRPr sz="2188" b="0" i="0" u="none" strike="noStrike" cap="none">
                <a:solidFill>
                  <a:srgbClr val="41596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05" name="Google Shape;105;p4"/>
          <p:cNvSpPr txBox="1">
            <a:spLocks noGrp="1"/>
          </p:cNvSpPr>
          <p:nvPr>
            <p:ph type="body" idx="5"/>
          </p:nvPr>
        </p:nvSpPr>
        <p:spPr>
          <a:xfrm>
            <a:off x="10027642" y="5584304"/>
            <a:ext cx="8792766"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15961"/>
              </a:buClr>
              <a:buSzPts val="3238"/>
              <a:buFont typeface="Arial"/>
              <a:buNone/>
              <a:defRPr sz="3238" b="1" i="0" u="sng" strike="noStrike" cap="none">
                <a:solidFill>
                  <a:srgbClr val="41596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06" name="Google Shape;106;p4"/>
          <p:cNvSpPr txBox="1">
            <a:spLocks noGrp="1"/>
          </p:cNvSpPr>
          <p:nvPr>
            <p:ph type="body" idx="6"/>
          </p:nvPr>
        </p:nvSpPr>
        <p:spPr>
          <a:xfrm>
            <a:off x="19587175" y="6378482"/>
            <a:ext cx="8792765"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rgbClr val="415961"/>
              </a:buClr>
              <a:buSzPts val="2188"/>
              <a:buFont typeface="Arial"/>
              <a:buNone/>
              <a:defRPr sz="2188" b="0" i="0" u="none" strike="noStrike" cap="none">
                <a:solidFill>
                  <a:srgbClr val="41596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07" name="Google Shape;107;p4"/>
          <p:cNvSpPr txBox="1">
            <a:spLocks noGrp="1"/>
          </p:cNvSpPr>
          <p:nvPr>
            <p:ph type="body" idx="7"/>
          </p:nvPr>
        </p:nvSpPr>
        <p:spPr>
          <a:xfrm>
            <a:off x="19580230" y="5584304"/>
            <a:ext cx="8801100"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15961"/>
              </a:buClr>
              <a:buSzPts val="3238"/>
              <a:buFont typeface="Arial"/>
              <a:buNone/>
              <a:defRPr sz="3238" b="1" i="0" u="sng" strike="noStrike" cap="none">
                <a:solidFill>
                  <a:srgbClr val="41596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08" name="Google Shape;108;p4"/>
          <p:cNvSpPr txBox="1">
            <a:spLocks noGrp="1"/>
          </p:cNvSpPr>
          <p:nvPr>
            <p:ph type="body" idx="8"/>
          </p:nvPr>
        </p:nvSpPr>
        <p:spPr>
          <a:xfrm>
            <a:off x="29188722" y="5584304"/>
            <a:ext cx="8791141"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15961"/>
              </a:buClr>
              <a:buSzPts val="3238"/>
              <a:buFont typeface="Arial"/>
              <a:buNone/>
              <a:defRPr sz="3238" b="1" i="0" u="sng" strike="noStrike" cap="none">
                <a:solidFill>
                  <a:srgbClr val="41596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09" name="Google Shape;109;p4"/>
          <p:cNvSpPr txBox="1">
            <a:spLocks noGrp="1"/>
          </p:cNvSpPr>
          <p:nvPr>
            <p:ph type="body" idx="9"/>
          </p:nvPr>
        </p:nvSpPr>
        <p:spPr>
          <a:xfrm>
            <a:off x="29188722" y="6378482"/>
            <a:ext cx="8791141"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rgbClr val="415961"/>
              </a:buClr>
              <a:buSzPts val="2188"/>
              <a:buFont typeface="Arial"/>
              <a:buNone/>
              <a:defRPr sz="2188" b="0" i="0" u="none" strike="noStrike" cap="none">
                <a:solidFill>
                  <a:srgbClr val="41596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10" name="Google Shape;110;p4"/>
          <p:cNvSpPr txBox="1">
            <a:spLocks noGrp="1"/>
          </p:cNvSpPr>
          <p:nvPr>
            <p:ph type="body" idx="13"/>
          </p:nvPr>
        </p:nvSpPr>
        <p:spPr>
          <a:xfrm>
            <a:off x="29188722" y="14308294"/>
            <a:ext cx="8791141"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15961"/>
              </a:buClr>
              <a:buSzPts val="3238"/>
              <a:buFont typeface="Arial"/>
              <a:buNone/>
              <a:defRPr sz="3238" b="1" i="0" u="sng" strike="noStrike" cap="none">
                <a:solidFill>
                  <a:srgbClr val="41596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11" name="Google Shape;111;p4"/>
          <p:cNvSpPr txBox="1">
            <a:spLocks noGrp="1"/>
          </p:cNvSpPr>
          <p:nvPr>
            <p:ph type="body" idx="14"/>
          </p:nvPr>
        </p:nvSpPr>
        <p:spPr>
          <a:xfrm>
            <a:off x="29188722" y="15011403"/>
            <a:ext cx="8795544"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rgbClr val="415961"/>
              </a:buClr>
              <a:buSzPts val="2188"/>
              <a:buFont typeface="Arial"/>
              <a:buNone/>
              <a:defRPr sz="2188" b="0" i="0" u="none" strike="noStrike" cap="none">
                <a:solidFill>
                  <a:srgbClr val="41596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12" name="Google Shape;112;p4"/>
          <p:cNvSpPr txBox="1">
            <a:spLocks noGrp="1"/>
          </p:cNvSpPr>
          <p:nvPr>
            <p:ph type="body" idx="15"/>
          </p:nvPr>
        </p:nvSpPr>
        <p:spPr>
          <a:xfrm>
            <a:off x="29188722" y="25714956"/>
            <a:ext cx="8791141"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415961"/>
              </a:buClr>
              <a:buSzPts val="3238"/>
              <a:buFont typeface="Arial"/>
              <a:buNone/>
              <a:defRPr sz="3238" b="1" i="0" u="sng" strike="noStrike" cap="none">
                <a:solidFill>
                  <a:srgbClr val="41596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13" name="Google Shape;113;p4"/>
          <p:cNvSpPr txBox="1">
            <a:spLocks noGrp="1"/>
          </p:cNvSpPr>
          <p:nvPr>
            <p:ph type="body" idx="16"/>
          </p:nvPr>
        </p:nvSpPr>
        <p:spPr>
          <a:xfrm>
            <a:off x="29188722" y="26433447"/>
            <a:ext cx="8795544"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rgbClr val="415961"/>
              </a:buClr>
              <a:buSzPts val="2188"/>
              <a:buFont typeface="Arial"/>
              <a:buNone/>
              <a:defRPr sz="2188" b="0" i="0" u="none" strike="noStrike" cap="none">
                <a:solidFill>
                  <a:srgbClr val="41596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14" name="Google Shape;114;p4"/>
          <p:cNvSpPr txBox="1">
            <a:spLocks noGrp="1"/>
          </p:cNvSpPr>
          <p:nvPr>
            <p:ph type="body" idx="17"/>
          </p:nvPr>
        </p:nvSpPr>
        <p:spPr>
          <a:xfrm>
            <a:off x="429998" y="14951553"/>
            <a:ext cx="8799711" cy="7983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38"/>
              </a:spcBef>
              <a:spcAft>
                <a:spcPts val="0"/>
              </a:spcAft>
              <a:buClr>
                <a:srgbClr val="415961"/>
              </a:buClr>
              <a:buSzPts val="2188"/>
              <a:buFont typeface="Arial"/>
              <a:buNone/>
              <a:defRPr sz="2188" b="0" i="0" u="none" strike="noStrike" cap="none">
                <a:solidFill>
                  <a:srgbClr val="41596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15" name="Google Shape;115;p4"/>
          <p:cNvSpPr txBox="1">
            <a:spLocks noGrp="1"/>
          </p:cNvSpPr>
          <p:nvPr>
            <p:ph type="body" idx="18"/>
          </p:nvPr>
        </p:nvSpPr>
        <p:spPr>
          <a:xfrm>
            <a:off x="5191019" y="3383947"/>
            <a:ext cx="27999098" cy="128016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1050"/>
              </a:spcBef>
              <a:spcAft>
                <a:spcPts val="0"/>
              </a:spcAft>
              <a:buClr>
                <a:schemeClr val="lt1"/>
              </a:buClr>
              <a:buSzPts val="5250"/>
              <a:buFont typeface="Arial"/>
              <a:buNone/>
              <a:defRPr sz="5250"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16" name="Google Shape;116;p4"/>
          <p:cNvSpPr txBox="1">
            <a:spLocks noGrp="1"/>
          </p:cNvSpPr>
          <p:nvPr>
            <p:ph type="body" idx="19"/>
          </p:nvPr>
        </p:nvSpPr>
        <p:spPr>
          <a:xfrm>
            <a:off x="5191019" y="2103787"/>
            <a:ext cx="27999098" cy="1280160"/>
          </a:xfrm>
          <a:prstGeom prst="rect">
            <a:avLst/>
          </a:prstGeom>
          <a:noFill/>
          <a:ln>
            <a:noFill/>
          </a:ln>
        </p:spPr>
        <p:txBody>
          <a:bodyPr spcFirstLastPara="1" wrap="square" lIns="91425" tIns="45700" rIns="91425" bIns="45700" anchor="t" anchorCtr="1">
            <a:noAutofit/>
          </a:bodyPr>
          <a:lstStyle>
            <a:lvl1pPr marL="457200" marR="0" lvl="0" indent="-228600" algn="ctr" rtl="0">
              <a:spcBef>
                <a:spcPts val="1540"/>
              </a:spcBef>
              <a:spcAft>
                <a:spcPts val="0"/>
              </a:spcAft>
              <a:buClr>
                <a:schemeClr val="lt1"/>
              </a:buClr>
              <a:buSzPts val="7700"/>
              <a:buFont typeface="Arial"/>
              <a:buNone/>
              <a:defRPr sz="7700"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17" name="Google Shape;117;p4"/>
          <p:cNvSpPr txBox="1">
            <a:spLocks noGrp="1"/>
          </p:cNvSpPr>
          <p:nvPr>
            <p:ph type="body" idx="20"/>
          </p:nvPr>
        </p:nvSpPr>
        <p:spPr>
          <a:xfrm>
            <a:off x="5191019" y="465814"/>
            <a:ext cx="27999098" cy="1637973"/>
          </a:xfrm>
          <a:prstGeom prst="rect">
            <a:avLst/>
          </a:prstGeom>
          <a:noFill/>
          <a:ln>
            <a:noFill/>
          </a:ln>
        </p:spPr>
        <p:txBody>
          <a:bodyPr spcFirstLastPara="1" wrap="square" lIns="91425" tIns="45700" rIns="91425" bIns="45700" anchor="t" anchorCtr="1">
            <a:noAutofit/>
          </a:bodyPr>
          <a:lstStyle>
            <a:lvl1pPr marL="457200" marR="0" lvl="0" indent="-228600" algn="ctr" rtl="0">
              <a:spcBef>
                <a:spcPts val="2013"/>
              </a:spcBef>
              <a:spcAft>
                <a:spcPts val="0"/>
              </a:spcAft>
              <a:buClr>
                <a:schemeClr val="lt1"/>
              </a:buClr>
              <a:buSzPts val="10063"/>
              <a:buFont typeface="Arial"/>
              <a:buNone/>
              <a:defRPr sz="10063"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andard 3 columns">
  <p:cSld name="Standard 3 columns">
    <p:spTree>
      <p:nvGrpSpPr>
        <p:cNvPr id="1" name="Shape 155"/>
        <p:cNvGrpSpPr/>
        <p:nvPr/>
      </p:nvGrpSpPr>
      <p:grpSpPr>
        <a:xfrm>
          <a:off x="0" y="0"/>
          <a:ext cx="0" cy="0"/>
          <a:chOff x="0" y="0"/>
          <a:chExt cx="0" cy="0"/>
        </a:xfrm>
      </p:grpSpPr>
      <p:sp>
        <p:nvSpPr>
          <p:cNvPr id="156" name="Google Shape;156;p6"/>
          <p:cNvSpPr txBox="1">
            <a:spLocks noGrp="1"/>
          </p:cNvSpPr>
          <p:nvPr>
            <p:ph type="body" idx="1"/>
          </p:nvPr>
        </p:nvSpPr>
        <p:spPr>
          <a:xfrm>
            <a:off x="791163" y="6295353"/>
            <a:ext cx="11892367" cy="8117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55"/>
              </a:spcBef>
              <a:spcAft>
                <a:spcPts val="0"/>
              </a:spcAft>
              <a:buClr>
                <a:srgbClr val="2C3F71"/>
              </a:buClr>
              <a:buSzPts val="2275"/>
              <a:buFont typeface="Arial"/>
              <a:buNone/>
              <a:defRPr sz="2275" b="0" i="0" u="none" strike="noStrike" cap="none">
                <a:solidFill>
                  <a:srgbClr val="2C3F7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57" name="Google Shape;157;p6"/>
          <p:cNvSpPr txBox="1">
            <a:spLocks noGrp="1"/>
          </p:cNvSpPr>
          <p:nvPr>
            <p:ph type="body" idx="2"/>
          </p:nvPr>
        </p:nvSpPr>
        <p:spPr>
          <a:xfrm>
            <a:off x="807046" y="5467550"/>
            <a:ext cx="11876485"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2C3F71"/>
              </a:buClr>
              <a:buSzPts val="3238"/>
              <a:buFont typeface="Arial"/>
              <a:buNone/>
              <a:defRPr sz="3238" b="1" i="0" u="sng" strike="noStrike" cap="none">
                <a:solidFill>
                  <a:srgbClr val="2C3F7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58" name="Google Shape;158;p6"/>
          <p:cNvSpPr txBox="1">
            <a:spLocks noGrp="1"/>
          </p:cNvSpPr>
          <p:nvPr>
            <p:ph type="body" idx="3"/>
          </p:nvPr>
        </p:nvSpPr>
        <p:spPr>
          <a:xfrm>
            <a:off x="807046" y="18240478"/>
            <a:ext cx="11893756" cy="8117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55"/>
              </a:spcBef>
              <a:spcAft>
                <a:spcPts val="0"/>
              </a:spcAft>
              <a:buClr>
                <a:srgbClr val="2C3F71"/>
              </a:buClr>
              <a:buSzPts val="2275"/>
              <a:buFont typeface="Arial"/>
              <a:buNone/>
              <a:defRPr sz="2275" b="0" i="0" u="none" strike="noStrike" cap="none">
                <a:solidFill>
                  <a:srgbClr val="2C3F7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59" name="Google Shape;159;p6"/>
          <p:cNvSpPr txBox="1">
            <a:spLocks noGrp="1"/>
          </p:cNvSpPr>
          <p:nvPr>
            <p:ph type="body" idx="4"/>
          </p:nvPr>
        </p:nvSpPr>
        <p:spPr>
          <a:xfrm>
            <a:off x="824321" y="17444784"/>
            <a:ext cx="11876484"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2C3F71"/>
              </a:buClr>
              <a:buSzPts val="3238"/>
              <a:buFont typeface="Arial"/>
              <a:buNone/>
              <a:defRPr sz="3238" b="1" i="0" u="sng" strike="noStrike" cap="none">
                <a:solidFill>
                  <a:srgbClr val="2C3F7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0" name="Google Shape;160;p6"/>
          <p:cNvSpPr txBox="1">
            <a:spLocks noGrp="1"/>
          </p:cNvSpPr>
          <p:nvPr>
            <p:ph type="body" idx="5"/>
          </p:nvPr>
        </p:nvSpPr>
        <p:spPr>
          <a:xfrm>
            <a:off x="13259992" y="21595083"/>
            <a:ext cx="11875092" cy="8117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55"/>
              </a:spcBef>
              <a:spcAft>
                <a:spcPts val="0"/>
              </a:spcAft>
              <a:buClr>
                <a:srgbClr val="2C3F71"/>
              </a:buClr>
              <a:buSzPts val="2275"/>
              <a:buFont typeface="Arial"/>
              <a:buNone/>
              <a:defRPr sz="2275" b="0" i="0" u="none" strike="noStrike" cap="none">
                <a:solidFill>
                  <a:srgbClr val="2C3F7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1" name="Google Shape;161;p6"/>
          <p:cNvSpPr txBox="1">
            <a:spLocks noGrp="1"/>
          </p:cNvSpPr>
          <p:nvPr>
            <p:ph type="body" idx="6"/>
          </p:nvPr>
        </p:nvSpPr>
        <p:spPr>
          <a:xfrm>
            <a:off x="13259992" y="20775219"/>
            <a:ext cx="11875092"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2C3F71"/>
              </a:buClr>
              <a:buSzPts val="3238"/>
              <a:buFont typeface="Arial"/>
              <a:buNone/>
              <a:defRPr sz="3238" b="1" i="0" u="sng" strike="noStrike" cap="none">
                <a:solidFill>
                  <a:srgbClr val="2C3F7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2" name="Google Shape;162;p6"/>
          <p:cNvSpPr txBox="1">
            <a:spLocks noGrp="1"/>
          </p:cNvSpPr>
          <p:nvPr>
            <p:ph type="body" idx="7"/>
          </p:nvPr>
        </p:nvSpPr>
        <p:spPr>
          <a:xfrm>
            <a:off x="13266938" y="6295353"/>
            <a:ext cx="11875092" cy="8117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55"/>
              </a:spcBef>
              <a:spcAft>
                <a:spcPts val="0"/>
              </a:spcAft>
              <a:buClr>
                <a:srgbClr val="2C3F71"/>
              </a:buClr>
              <a:buSzPts val="2275"/>
              <a:buFont typeface="Arial"/>
              <a:buNone/>
              <a:defRPr sz="2275" b="0" i="0" u="none" strike="noStrike" cap="none">
                <a:solidFill>
                  <a:srgbClr val="2C3F7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3" name="Google Shape;163;p6"/>
          <p:cNvSpPr txBox="1">
            <a:spLocks noGrp="1"/>
          </p:cNvSpPr>
          <p:nvPr>
            <p:ph type="body" idx="8"/>
          </p:nvPr>
        </p:nvSpPr>
        <p:spPr>
          <a:xfrm>
            <a:off x="13259994" y="5467550"/>
            <a:ext cx="11882041"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2C3F71"/>
              </a:buClr>
              <a:buSzPts val="3238"/>
              <a:buFont typeface="Arial"/>
              <a:buNone/>
              <a:defRPr sz="3238" b="1" i="0" u="sng" strike="noStrike" cap="none">
                <a:solidFill>
                  <a:srgbClr val="2C3F7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4" name="Google Shape;164;p6"/>
          <p:cNvSpPr txBox="1">
            <a:spLocks noGrp="1"/>
          </p:cNvSpPr>
          <p:nvPr>
            <p:ph type="body" idx="9"/>
          </p:nvPr>
        </p:nvSpPr>
        <p:spPr>
          <a:xfrm>
            <a:off x="25721273" y="5467550"/>
            <a:ext cx="11879025"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2C3F71"/>
              </a:buClr>
              <a:buSzPts val="3238"/>
              <a:buFont typeface="Arial"/>
              <a:buNone/>
              <a:defRPr sz="3238" b="1" i="0" u="sng" strike="noStrike" cap="none">
                <a:solidFill>
                  <a:srgbClr val="2C3F7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5" name="Google Shape;165;p6"/>
          <p:cNvSpPr txBox="1">
            <a:spLocks noGrp="1"/>
          </p:cNvSpPr>
          <p:nvPr>
            <p:ph type="body" idx="13"/>
          </p:nvPr>
        </p:nvSpPr>
        <p:spPr>
          <a:xfrm>
            <a:off x="25721273" y="6295353"/>
            <a:ext cx="11879025" cy="8117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55"/>
              </a:spcBef>
              <a:spcAft>
                <a:spcPts val="0"/>
              </a:spcAft>
              <a:buClr>
                <a:srgbClr val="2C3F71"/>
              </a:buClr>
              <a:buSzPts val="2275"/>
              <a:buFont typeface="Arial"/>
              <a:buNone/>
              <a:defRPr sz="2275" b="0" i="0" u="none" strike="noStrike" cap="none">
                <a:solidFill>
                  <a:srgbClr val="2C3F7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6" name="Google Shape;166;p6"/>
          <p:cNvSpPr txBox="1">
            <a:spLocks noGrp="1"/>
          </p:cNvSpPr>
          <p:nvPr>
            <p:ph type="body" idx="14"/>
          </p:nvPr>
        </p:nvSpPr>
        <p:spPr>
          <a:xfrm>
            <a:off x="25721273" y="17412677"/>
            <a:ext cx="11879025"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2C3F71"/>
              </a:buClr>
              <a:buSzPts val="3238"/>
              <a:buFont typeface="Arial"/>
              <a:buNone/>
              <a:defRPr sz="3238" b="1" i="0" u="sng" strike="noStrike" cap="none">
                <a:solidFill>
                  <a:srgbClr val="2C3F7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7" name="Google Shape;167;p6"/>
          <p:cNvSpPr txBox="1">
            <a:spLocks noGrp="1"/>
          </p:cNvSpPr>
          <p:nvPr>
            <p:ph type="body" idx="15"/>
          </p:nvPr>
        </p:nvSpPr>
        <p:spPr>
          <a:xfrm>
            <a:off x="25716872" y="18157350"/>
            <a:ext cx="11883428" cy="8117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55"/>
              </a:spcBef>
              <a:spcAft>
                <a:spcPts val="0"/>
              </a:spcAft>
              <a:buClr>
                <a:srgbClr val="2C3F71"/>
              </a:buClr>
              <a:buSzPts val="2275"/>
              <a:buFont typeface="Arial"/>
              <a:buNone/>
              <a:defRPr sz="2275" b="0" i="0" u="none" strike="noStrike" cap="none">
                <a:solidFill>
                  <a:srgbClr val="2C3F7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8" name="Google Shape;168;p6"/>
          <p:cNvSpPr txBox="1">
            <a:spLocks noGrp="1"/>
          </p:cNvSpPr>
          <p:nvPr>
            <p:ph type="body" idx="16"/>
          </p:nvPr>
        </p:nvSpPr>
        <p:spPr>
          <a:xfrm>
            <a:off x="25721273" y="25881213"/>
            <a:ext cx="11879025" cy="682936"/>
          </a:xfrm>
          <a:prstGeom prst="rect">
            <a:avLst/>
          </a:prstGeom>
          <a:noFill/>
          <a:ln>
            <a:noFill/>
          </a:ln>
        </p:spPr>
        <p:txBody>
          <a:bodyPr spcFirstLastPara="1" wrap="square" lIns="91425" tIns="91425" rIns="91425" bIns="91425" anchor="ctr" anchorCtr="0">
            <a:noAutofit/>
          </a:bodyPr>
          <a:lstStyle>
            <a:lvl1pPr marL="457200" marR="0" lvl="0" indent="-228600" algn="ctr" rtl="0">
              <a:spcBef>
                <a:spcPts val="648"/>
              </a:spcBef>
              <a:spcAft>
                <a:spcPts val="0"/>
              </a:spcAft>
              <a:buClr>
                <a:srgbClr val="2C3F71"/>
              </a:buClr>
              <a:buSzPts val="3238"/>
              <a:buFont typeface="Arial"/>
              <a:buNone/>
              <a:defRPr sz="3238" b="1" i="0" u="sng" strike="noStrike" cap="none">
                <a:solidFill>
                  <a:srgbClr val="2C3F71"/>
                </a:solidFill>
                <a:latin typeface="Calibri"/>
                <a:ea typeface="Calibri"/>
                <a:cs typeface="Calibri"/>
                <a:sym typeface="Calibri"/>
              </a:defRPr>
            </a:lvl1pPr>
            <a:lvl2pPr marL="914400" marR="0" lvl="1" indent="-978725" algn="l" rtl="0">
              <a:spcBef>
                <a:spcPts val="2363"/>
              </a:spcBef>
              <a:spcAft>
                <a:spcPts val="0"/>
              </a:spcAft>
              <a:buClr>
                <a:schemeClr val="dk1"/>
              </a:buClr>
              <a:buSzPts val="11813"/>
              <a:buFont typeface="Arial"/>
              <a:buChar char="–"/>
              <a:defRPr sz="11813" b="0" i="0" u="none" strike="noStrike" cap="none">
                <a:solidFill>
                  <a:schemeClr val="dk1"/>
                </a:solidFill>
                <a:latin typeface="Calibri"/>
                <a:ea typeface="Calibri"/>
                <a:cs typeface="Calibri"/>
                <a:sym typeface="Calibri"/>
              </a:defRPr>
            </a:lvl2pPr>
            <a:lvl3pPr marL="1371600" marR="0" lvl="2" indent="-873125" algn="l" rtl="0">
              <a:spcBef>
                <a:spcPts val="2030"/>
              </a:spcBef>
              <a:spcAft>
                <a:spcPts val="0"/>
              </a:spcAft>
              <a:buClr>
                <a:schemeClr val="dk1"/>
              </a:buClr>
              <a:buSzPts val="10150"/>
              <a:buFont typeface="Arial"/>
              <a:buChar char="•"/>
              <a:defRPr sz="10150" b="0" i="0" u="none" strike="noStrike" cap="none">
                <a:solidFill>
                  <a:schemeClr val="dk1"/>
                </a:solidFill>
                <a:latin typeface="Calibri"/>
                <a:ea typeface="Calibri"/>
                <a:cs typeface="Calibri"/>
                <a:sym typeface="Calibri"/>
              </a:defRPr>
            </a:lvl3pPr>
            <a:lvl4pPr marL="1828800" marR="0" lvl="3"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4pPr>
            <a:lvl5pPr marL="2286000" marR="0" lvl="4"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69" name="Google Shape;169;p6"/>
          <p:cNvSpPr txBox="1">
            <a:spLocks noGrp="1"/>
          </p:cNvSpPr>
          <p:nvPr>
            <p:ph type="body" idx="17"/>
          </p:nvPr>
        </p:nvSpPr>
        <p:spPr>
          <a:xfrm>
            <a:off x="25721275" y="26625888"/>
            <a:ext cx="11883428" cy="811738"/>
          </a:xfrm>
          <a:prstGeom prst="rect">
            <a:avLst/>
          </a:prstGeom>
          <a:noFill/>
          <a:ln>
            <a:noFill/>
          </a:ln>
        </p:spPr>
        <p:txBody>
          <a:bodyPr spcFirstLastPara="1" wrap="square" lIns="228575" tIns="228575" rIns="228575" bIns="228575" anchor="t" anchorCtr="0">
            <a:noAutofit/>
          </a:bodyPr>
          <a:lstStyle>
            <a:lvl1pPr marL="457200" marR="0" lvl="0" indent="-228600" algn="l" rtl="0">
              <a:spcBef>
                <a:spcPts val="455"/>
              </a:spcBef>
              <a:spcAft>
                <a:spcPts val="0"/>
              </a:spcAft>
              <a:buClr>
                <a:srgbClr val="2C3F71"/>
              </a:buClr>
              <a:buSzPts val="2275"/>
              <a:buFont typeface="Arial"/>
              <a:buNone/>
              <a:defRPr sz="2275" b="0" i="0" u="none" strike="noStrike" cap="none">
                <a:solidFill>
                  <a:srgbClr val="2C3F71"/>
                </a:solidFill>
                <a:latin typeface="Times New Roman"/>
                <a:ea typeface="Times New Roman"/>
                <a:cs typeface="Times New Roman"/>
                <a:sym typeface="Times New Roman"/>
              </a:defRPr>
            </a:lvl1pPr>
            <a:lvl2pPr marL="914400" marR="0" lvl="1" indent="-367537"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2pPr>
            <a:lvl3pPr marL="1371600" marR="0" lvl="2"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3pPr>
            <a:lvl4pPr marL="1828800" marR="0" lvl="3"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4pPr>
            <a:lvl5pPr marL="2286000" marR="0" lvl="4" indent="-367538" algn="l" rtl="0">
              <a:spcBef>
                <a:spcPts val="438"/>
              </a:spcBef>
              <a:spcAft>
                <a:spcPts val="0"/>
              </a:spcAft>
              <a:buClr>
                <a:schemeClr val="dk1"/>
              </a:buClr>
              <a:buSzPts val="2188"/>
              <a:buFont typeface="Arial"/>
              <a:buChar char="»"/>
              <a:defRPr sz="2188" b="0" i="0" u="none" strike="noStrike" cap="none">
                <a:solidFill>
                  <a:schemeClr val="dk1"/>
                </a:solidFill>
                <a:latin typeface="Trebuchet MS"/>
                <a:ea typeface="Trebuchet MS"/>
                <a:cs typeface="Trebuchet MS"/>
                <a:sym typeface="Trebuchet MS"/>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70" name="Google Shape;170;p6"/>
          <p:cNvSpPr txBox="1">
            <a:spLocks noGrp="1"/>
          </p:cNvSpPr>
          <p:nvPr>
            <p:ph type="body" idx="18"/>
          </p:nvPr>
        </p:nvSpPr>
        <p:spPr>
          <a:xfrm>
            <a:off x="5191019" y="3383947"/>
            <a:ext cx="27999098" cy="128016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1050"/>
              </a:spcBef>
              <a:spcAft>
                <a:spcPts val="0"/>
              </a:spcAft>
              <a:buClr>
                <a:schemeClr val="lt1"/>
              </a:buClr>
              <a:buSzPts val="5250"/>
              <a:buFont typeface="Arial"/>
              <a:buNone/>
              <a:defRPr sz="5250"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71" name="Google Shape;171;p6"/>
          <p:cNvSpPr txBox="1">
            <a:spLocks noGrp="1"/>
          </p:cNvSpPr>
          <p:nvPr>
            <p:ph type="body" idx="19"/>
          </p:nvPr>
        </p:nvSpPr>
        <p:spPr>
          <a:xfrm>
            <a:off x="5191019" y="2103787"/>
            <a:ext cx="27999098" cy="1280160"/>
          </a:xfrm>
          <a:prstGeom prst="rect">
            <a:avLst/>
          </a:prstGeom>
          <a:noFill/>
          <a:ln>
            <a:noFill/>
          </a:ln>
        </p:spPr>
        <p:txBody>
          <a:bodyPr spcFirstLastPara="1" wrap="square" lIns="91425" tIns="45700" rIns="91425" bIns="45700" anchor="t" anchorCtr="1">
            <a:noAutofit/>
          </a:bodyPr>
          <a:lstStyle>
            <a:lvl1pPr marL="457200" marR="0" lvl="0" indent="-228600" algn="ctr" rtl="0">
              <a:spcBef>
                <a:spcPts val="1540"/>
              </a:spcBef>
              <a:spcAft>
                <a:spcPts val="0"/>
              </a:spcAft>
              <a:buClr>
                <a:schemeClr val="lt1"/>
              </a:buClr>
              <a:buSzPts val="7700"/>
              <a:buFont typeface="Arial"/>
              <a:buNone/>
              <a:defRPr sz="7700"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172" name="Google Shape;172;p6"/>
          <p:cNvSpPr txBox="1">
            <a:spLocks noGrp="1"/>
          </p:cNvSpPr>
          <p:nvPr>
            <p:ph type="body" idx="20"/>
          </p:nvPr>
        </p:nvSpPr>
        <p:spPr>
          <a:xfrm>
            <a:off x="5191019" y="465814"/>
            <a:ext cx="27999098" cy="1637973"/>
          </a:xfrm>
          <a:prstGeom prst="rect">
            <a:avLst/>
          </a:prstGeom>
          <a:noFill/>
          <a:ln>
            <a:noFill/>
          </a:ln>
        </p:spPr>
        <p:txBody>
          <a:bodyPr spcFirstLastPara="1" wrap="square" lIns="91425" tIns="45700" rIns="91425" bIns="45700" anchor="t" anchorCtr="1">
            <a:noAutofit/>
          </a:bodyPr>
          <a:lstStyle>
            <a:lvl1pPr marL="457200" marR="0" lvl="0" indent="-228600" algn="ctr" rtl="0">
              <a:spcBef>
                <a:spcPts val="2013"/>
              </a:spcBef>
              <a:spcAft>
                <a:spcPts val="0"/>
              </a:spcAft>
              <a:buClr>
                <a:schemeClr val="lt1"/>
              </a:buClr>
              <a:buSzPts val="10063"/>
              <a:buFont typeface="Arial"/>
              <a:buNone/>
              <a:defRPr sz="10063" b="0" i="0" u="none" strike="noStrike" cap="none">
                <a:solidFill>
                  <a:schemeClr val="lt1"/>
                </a:solidFill>
                <a:latin typeface="Calibri"/>
                <a:ea typeface="Calibri"/>
                <a:cs typeface="Calibri"/>
                <a:sym typeface="Calibri"/>
              </a:defRPr>
            </a:lvl1pPr>
            <a:lvl2pPr marL="914400" marR="0" lvl="1"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2pPr>
            <a:lvl3pPr marL="1371600" marR="0" lvl="2"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3pPr>
            <a:lvl4pPr marL="1828800" marR="0" lvl="3"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4pPr>
            <a:lvl5pPr marL="2286000" marR="0" lvl="4" indent="-228600" algn="l" rtl="0">
              <a:spcBef>
                <a:spcPts val="1260"/>
              </a:spcBef>
              <a:spcAft>
                <a:spcPts val="0"/>
              </a:spcAft>
              <a:buClr>
                <a:schemeClr val="dk1"/>
              </a:buClr>
              <a:buSzPts val="6300"/>
              <a:buFont typeface="Arial"/>
              <a:buNone/>
              <a:defRPr sz="6300" b="0" i="0" u="none" strike="noStrike" cap="none">
                <a:solidFill>
                  <a:schemeClr val="dk1"/>
                </a:solidFill>
                <a:latin typeface="Calibri"/>
                <a:ea typeface="Calibri"/>
                <a:cs typeface="Calibri"/>
                <a:sym typeface="Calibri"/>
              </a:defRPr>
            </a:lvl5pPr>
            <a:lvl6pPr marL="2743200" marR="0" lvl="5"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6pPr>
            <a:lvl7pPr marL="3200400" marR="0" lvl="6"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7pPr>
            <a:lvl8pPr marL="3657600" marR="0" lvl="7"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8pPr>
            <a:lvl9pPr marL="4114800" marR="0" lvl="8" indent="-762000" algn="l" rtl="0">
              <a:spcBef>
                <a:spcPts val="1680"/>
              </a:spcBef>
              <a:spcAft>
                <a:spcPts val="0"/>
              </a:spcAft>
              <a:buClr>
                <a:schemeClr val="dk1"/>
              </a:buClr>
              <a:buSzPts val="8400"/>
              <a:buFont typeface="Arial"/>
              <a:buChar char="•"/>
              <a:defRPr sz="8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jpg"/><Relationship Id="rId12" Type="http://schemas.openxmlformats.org/officeDocument/2006/relationships/image" Target="../media/image9.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www.facebook.com/pages/PosterPresentationscom/217914411419?v=app_4949752878&amp;ref=ts" TargetMode="External"/><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jpg"/><Relationship Id="rId12"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hyperlink" Target="http://www.facebook.com/pages/PosterPresentationscom/217914411419?v=app_4949752878&amp;ref=ts" TargetMode="External"/><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476662"/>
            </a:gs>
            <a:gs pos="68000">
              <a:srgbClr val="FEFEFF"/>
            </a:gs>
            <a:gs pos="100000">
              <a:srgbClr val="EBF1F0"/>
            </a:gs>
          </a:gsLst>
          <a:lin ang="16200000" scaled="0"/>
        </a:gradFill>
        <a:effectLst/>
      </p:bgPr>
    </p:bg>
    <p:spTree>
      <p:nvGrpSpPr>
        <p:cNvPr id="1" name="Shape 9"/>
        <p:cNvGrpSpPr/>
        <p:nvPr/>
      </p:nvGrpSpPr>
      <p:grpSpPr>
        <a:xfrm>
          <a:off x="0" y="0"/>
          <a:ext cx="0" cy="0"/>
          <a:chOff x="0" y="0"/>
          <a:chExt cx="0" cy="0"/>
        </a:xfrm>
      </p:grpSpPr>
      <p:sp>
        <p:nvSpPr>
          <p:cNvPr id="10" name="Google Shape;10;p1"/>
          <p:cNvSpPr/>
          <p:nvPr/>
        </p:nvSpPr>
        <p:spPr>
          <a:xfrm>
            <a:off x="0" y="0"/>
            <a:ext cx="38404801" cy="4800600"/>
          </a:xfrm>
          <a:prstGeom prst="rect">
            <a:avLst/>
          </a:prstGeom>
          <a:solidFill>
            <a:srgbClr val="6C9893"/>
          </a:solidFill>
          <a:ln w="9525" cap="flat" cmpd="sng">
            <a:solidFill>
              <a:schemeClr val="dk1"/>
            </a:solidFill>
            <a:prstDash val="solid"/>
            <a:miter lim="800000"/>
            <a:headEnd type="none" w="sm" len="sm"/>
            <a:tailEnd type="none" w="sm" len="sm"/>
          </a:ln>
        </p:spPr>
        <p:txBody>
          <a:bodyPr spcFirstLastPara="1" wrap="square" lIns="80000" tIns="40000" rIns="80000" bIns="40000" anchor="ctr" anchorCtr="0">
            <a:noAutofit/>
          </a:bodyPr>
          <a:lstStyle/>
          <a:p>
            <a:pPr marL="0" marR="0" lvl="0" indent="0" algn="l" rtl="0">
              <a:spcBef>
                <a:spcPts val="0"/>
              </a:spcBef>
              <a:spcAft>
                <a:spcPts val="0"/>
              </a:spcAft>
              <a:buNone/>
            </a:pPr>
            <a:endParaRPr sz="7525" b="0" i="0" u="none" strike="noStrike" cap="none">
              <a:solidFill>
                <a:schemeClr val="dk1"/>
              </a:solidFill>
              <a:latin typeface="Calibri"/>
              <a:ea typeface="Calibri"/>
              <a:cs typeface="Calibri"/>
              <a:sym typeface="Calibri"/>
            </a:endParaRPr>
          </a:p>
        </p:txBody>
      </p:sp>
      <p:sp>
        <p:nvSpPr>
          <p:cNvPr id="11" name="Google Shape;11;p1"/>
          <p:cNvSpPr/>
          <p:nvPr/>
        </p:nvSpPr>
        <p:spPr>
          <a:xfrm>
            <a:off x="0" y="4805363"/>
            <a:ext cx="38404801" cy="152400"/>
          </a:xfrm>
          <a:prstGeom prst="rect">
            <a:avLst/>
          </a:prstGeom>
          <a:solidFill>
            <a:srgbClr val="476662"/>
          </a:solidFill>
          <a:ln>
            <a:noFill/>
          </a:ln>
        </p:spPr>
        <p:txBody>
          <a:bodyPr spcFirstLastPara="1" wrap="square" lIns="80000" tIns="40000" rIns="80000" bIns="40000" anchor="ctr" anchorCtr="0">
            <a:noAutofit/>
          </a:bodyPr>
          <a:lstStyle/>
          <a:p>
            <a:pPr marL="0" marR="0" lvl="0" indent="0" algn="l" rtl="0">
              <a:spcBef>
                <a:spcPts val="0"/>
              </a:spcBef>
              <a:spcAft>
                <a:spcPts val="0"/>
              </a:spcAft>
              <a:buNone/>
            </a:pPr>
            <a:endParaRPr sz="7525" b="0" i="0" u="none" strike="noStrike" cap="none">
              <a:solidFill>
                <a:schemeClr val="dk1"/>
              </a:solidFill>
              <a:latin typeface="Calibri"/>
              <a:ea typeface="Calibri"/>
              <a:cs typeface="Calibri"/>
              <a:sym typeface="Calibri"/>
            </a:endParaRPr>
          </a:p>
        </p:txBody>
      </p:sp>
      <p:sp>
        <p:nvSpPr>
          <p:cNvPr id="12" name="Google Shape;12;p1"/>
          <p:cNvSpPr/>
          <p:nvPr/>
        </p:nvSpPr>
        <p:spPr>
          <a:xfrm>
            <a:off x="807046" y="5257801"/>
            <a:ext cx="8794154" cy="26736674"/>
          </a:xfrm>
          <a:prstGeom prst="roundRect">
            <a:avLst>
              <a:gd name="adj" fmla="val 5862"/>
            </a:avLst>
          </a:prstGeom>
          <a:gradFill>
            <a:gsLst>
              <a:gs pos="0">
                <a:srgbClr val="CDD2DE"/>
              </a:gs>
              <a:gs pos="100000">
                <a:srgbClr val="F3F5FA"/>
              </a:gs>
            </a:gsLst>
            <a:lin ang="16200000" scaled="0"/>
          </a:gradFill>
          <a:ln w="25400" cap="flat" cmpd="sng">
            <a:solidFill>
              <a:srgbClr val="476662">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b="0" i="0" u="none" strike="noStrike" cap="none">
              <a:solidFill>
                <a:schemeClr val="lt1"/>
              </a:solidFill>
              <a:latin typeface="Calibri"/>
              <a:ea typeface="Calibri"/>
              <a:cs typeface="Calibri"/>
              <a:sym typeface="Calibri"/>
            </a:endParaRPr>
          </a:p>
        </p:txBody>
      </p:sp>
      <p:sp>
        <p:nvSpPr>
          <p:cNvPr id="13" name="Google Shape;13;p1"/>
          <p:cNvSpPr/>
          <p:nvPr/>
        </p:nvSpPr>
        <p:spPr>
          <a:xfrm>
            <a:off x="28803600" y="5257801"/>
            <a:ext cx="8794154" cy="26736674"/>
          </a:xfrm>
          <a:prstGeom prst="roundRect">
            <a:avLst>
              <a:gd name="adj" fmla="val 5862"/>
            </a:avLst>
          </a:prstGeom>
          <a:gradFill>
            <a:gsLst>
              <a:gs pos="0">
                <a:srgbClr val="CDD2DE"/>
              </a:gs>
              <a:gs pos="100000">
                <a:srgbClr val="F3F5FA"/>
              </a:gs>
            </a:gsLst>
            <a:lin ang="16200000" scaled="0"/>
          </a:gradFill>
          <a:ln w="25400" cap="flat" cmpd="sng">
            <a:solidFill>
              <a:srgbClr val="476662">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b="0" i="0" u="none" strike="noStrike" cap="none">
              <a:solidFill>
                <a:schemeClr val="lt1"/>
              </a:solidFill>
              <a:latin typeface="Calibri"/>
              <a:ea typeface="Calibri"/>
              <a:cs typeface="Calibri"/>
              <a:sym typeface="Calibri"/>
            </a:endParaRPr>
          </a:p>
        </p:txBody>
      </p:sp>
      <p:sp>
        <p:nvSpPr>
          <p:cNvPr id="14" name="Google Shape;14;p1"/>
          <p:cNvSpPr/>
          <p:nvPr/>
        </p:nvSpPr>
        <p:spPr>
          <a:xfrm>
            <a:off x="10135295" y="5267326"/>
            <a:ext cx="18134211" cy="26736674"/>
          </a:xfrm>
          <a:prstGeom prst="roundRect">
            <a:avLst>
              <a:gd name="adj" fmla="val 2853"/>
            </a:avLst>
          </a:prstGeom>
          <a:gradFill>
            <a:gsLst>
              <a:gs pos="0">
                <a:srgbClr val="CDD2DE"/>
              </a:gs>
              <a:gs pos="100000">
                <a:srgbClr val="F3F5FA"/>
              </a:gs>
            </a:gsLst>
            <a:lin ang="16200000" scaled="0"/>
          </a:gradFill>
          <a:ln w="25400" cap="flat" cmpd="sng">
            <a:solidFill>
              <a:srgbClr val="476662">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b="0" i="0" u="none" strike="noStrike" cap="none">
              <a:solidFill>
                <a:schemeClr val="lt1"/>
              </a:solidFill>
              <a:latin typeface="Calibri"/>
              <a:ea typeface="Calibri"/>
              <a:cs typeface="Calibri"/>
              <a:sym typeface="Calibri"/>
            </a:endParaRPr>
          </a:p>
        </p:txBody>
      </p:sp>
      <p:grpSp>
        <p:nvGrpSpPr>
          <p:cNvPr id="15" name="Google Shape;15;p1"/>
          <p:cNvGrpSpPr/>
          <p:nvPr/>
        </p:nvGrpSpPr>
        <p:grpSpPr>
          <a:xfrm>
            <a:off x="38638109" y="-55065"/>
            <a:ext cx="9679372" cy="32973464"/>
            <a:chOff x="44157838" y="-55065"/>
            <a:chExt cx="11062139" cy="32973464"/>
          </a:xfrm>
        </p:grpSpPr>
        <p:sp>
          <p:nvSpPr>
            <p:cNvPr id="16" name="Google Shape;16;p1"/>
            <p:cNvSpPr/>
            <p:nvPr/>
          </p:nvSpPr>
          <p:spPr>
            <a:xfrm>
              <a:off x="44157838" y="-55065"/>
              <a:ext cx="11062139" cy="32973464"/>
            </a:xfrm>
            <a:prstGeom prst="rect">
              <a:avLst/>
            </a:prstGeom>
            <a:solidFill>
              <a:srgbClr val="FEFEFE"/>
            </a:solidFill>
            <a:ln>
              <a:noFill/>
            </a:ln>
          </p:spPr>
          <p:txBody>
            <a:bodyPr spcFirstLastPara="1" wrap="square" lIns="457200" tIns="457200" rIns="457200" bIns="0" anchor="t" anchorCtr="0">
              <a:noAutofit/>
            </a:bodyPr>
            <a:lstStyle/>
            <a:p>
              <a:pPr marL="0" marR="0" lvl="0" indent="0" algn="ctr" rtl="0">
                <a:spcBef>
                  <a:spcPts val="0"/>
                </a:spcBef>
                <a:spcAft>
                  <a:spcPts val="0"/>
                </a:spcAft>
                <a:buNone/>
              </a:pPr>
              <a:r>
                <a:rPr lang="en-US" sz="3500" b="1" i="0" u="none" strike="noStrike" cap="none">
                  <a:solidFill>
                    <a:schemeClr val="lt1"/>
                  </a:solidFill>
                  <a:latin typeface="Trebuchet MS"/>
                  <a:ea typeface="Trebuchet MS"/>
                  <a:cs typeface="Trebuchet MS"/>
                  <a:sym typeface="Trebuchet MS"/>
                </a:rPr>
                <a:t>QUICK START (cont.)</a:t>
              </a:r>
              <a:endParaRPr/>
            </a:p>
            <a:p>
              <a:pPr marL="0" marR="0" lvl="0" indent="0" algn="ctr" rtl="0">
                <a:spcBef>
                  <a:spcPts val="0"/>
                </a:spcBef>
                <a:spcAft>
                  <a:spcPts val="0"/>
                </a:spcAft>
                <a:buNone/>
              </a:pPr>
              <a:endParaRPr sz="3150" b="1"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i="0" u="none" strike="noStrike" cap="none">
                  <a:solidFill>
                    <a:srgbClr val="FFC000"/>
                  </a:solidFill>
                  <a:latin typeface="Trebuchet MS"/>
                  <a:ea typeface="Trebuchet MS"/>
                  <a:cs typeface="Trebuchet MS"/>
                  <a:sym typeface="Trebuchet MS"/>
                </a:rPr>
                <a:t>How to change the template color theme</a:t>
              </a:r>
              <a:endParaRPr/>
            </a:p>
            <a:p>
              <a:pPr marL="0" marR="0" lvl="2"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You can easily change the color theme of your poster by going to the DESIGN menu, click on COLORS, and choose the color theme of your choice. You can also create your own color theme.</a:t>
              </a:r>
              <a:endParaRPr/>
            </a:p>
            <a:p>
              <a:pPr marL="0" marR="0" lvl="2"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0" i="0" u="none" strike="noStrike" cap="none">
                  <a:solidFill>
                    <a:srgbClr val="BFBFBF"/>
                  </a:solidFill>
                  <a:latin typeface="Trebuchet MS"/>
                  <a:ea typeface="Trebuchet MS"/>
                  <a:cs typeface="Trebuchet MS"/>
                  <a:sym typeface="Trebuchet MS"/>
                </a:rPr>
                <a:t>You can also manually change the color of your background by going to VIEW &gt; SLIDE MASTER.  After you finish working on the master be sure to go to VIEW &gt; NORMAL to continue working on your poster.</a:t>
              </a:r>
              <a:endParaRPr/>
            </a:p>
            <a:p>
              <a:pPr marL="0" marR="0" lvl="0"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ctr" rtl="0">
                <a:spcBef>
                  <a:spcPts val="0"/>
                </a:spcBef>
                <a:spcAft>
                  <a:spcPts val="0"/>
                </a:spcAft>
                <a:buNone/>
              </a:pPr>
              <a:r>
                <a:rPr lang="en-US" sz="2800" b="1" i="0" u="none" strike="noStrike" cap="none">
                  <a:solidFill>
                    <a:srgbClr val="FFC000"/>
                  </a:solidFill>
                  <a:latin typeface="Trebuchet MS"/>
                  <a:ea typeface="Trebuchet MS"/>
                  <a:cs typeface="Trebuchet MS"/>
                  <a:sym typeface="Trebuchet MS"/>
                </a:rPr>
                <a:t>How to add Text</a:t>
              </a:r>
              <a:endParaRPr/>
            </a:p>
            <a:p>
              <a:pPr marL="2857302" marR="0" lvl="2" indent="0" algn="l" rtl="0">
                <a:spcBef>
                  <a:spcPts val="0"/>
                </a:spcBef>
                <a:spcAft>
                  <a:spcPts val="0"/>
                </a:spcAft>
                <a:buNone/>
              </a:pPr>
              <a:r>
                <a:rPr lang="en-US" sz="2100" b="0" i="0" u="none" strike="noStrike" cap="none">
                  <a:solidFill>
                    <a:srgbClr val="BFBFBF"/>
                  </a:solidFill>
                  <a:latin typeface="Trebuchet MS"/>
                  <a:ea typeface="Trebuchet MS"/>
                  <a:cs typeface="Trebuchet MS"/>
                  <a:sym typeface="Trebuchet MS"/>
                </a:rPr>
                <a:t>The template comes with a number of pre-formatted placeholders for headers and text blocks. You can add more blocks by copying and pasting the existing ones or by adding a text box from the HOME menu. </a:t>
              </a:r>
              <a:endParaRPr/>
            </a:p>
            <a:p>
              <a:pPr marL="1328548" marR="0" lvl="2"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 </a:t>
              </a:r>
              <a:r>
                <a:rPr lang="en-US" sz="2800" b="1" i="0" u="none" strike="noStrike" cap="none">
                  <a:solidFill>
                    <a:srgbClr val="FFC000"/>
                  </a:solidFill>
                  <a:latin typeface="Trebuchet MS"/>
                  <a:ea typeface="Trebuchet MS"/>
                  <a:cs typeface="Trebuchet MS"/>
                  <a:sym typeface="Trebuchet MS"/>
                </a:rPr>
                <a:t>Text size</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Adjust the size of your text based on how much content you have to present. The default template text offers a good starting point. Follow the conference requirements.</a:t>
              </a:r>
              <a:endParaRPr sz="2100" b="0" i="0" u="none" strike="noStrike" cap="none">
                <a:solidFill>
                  <a:srgbClr val="BFBFBF"/>
                </a:solidFill>
                <a:latin typeface="Trebuchet MS"/>
                <a:ea typeface="Trebuchet MS"/>
                <a:cs typeface="Trebuchet MS"/>
                <a:sym typeface="Trebuchet MS"/>
              </a:endParaRPr>
            </a:p>
            <a:p>
              <a:pPr marL="1328548" marR="0" lvl="2"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ctr" rtl="0">
                <a:spcBef>
                  <a:spcPts val="0"/>
                </a:spcBef>
                <a:spcAft>
                  <a:spcPts val="0"/>
                </a:spcAft>
                <a:buNone/>
              </a:pPr>
              <a:r>
                <a:rPr lang="en-US" sz="2800" b="1" i="0" u="none" strike="noStrike" cap="none">
                  <a:solidFill>
                    <a:srgbClr val="FFC000"/>
                  </a:solidFill>
                  <a:latin typeface="Trebuchet MS"/>
                  <a:ea typeface="Trebuchet MS"/>
                  <a:cs typeface="Trebuchet MS"/>
                  <a:sym typeface="Trebuchet MS"/>
                </a:rPr>
                <a:t>How to add Tables</a:t>
              </a:r>
              <a:endParaRPr/>
            </a:p>
            <a:p>
              <a:pPr marL="1514078" marR="0" lvl="1" indent="0" algn="l" rtl="0">
                <a:spcBef>
                  <a:spcPts val="0"/>
                </a:spcBef>
                <a:spcAft>
                  <a:spcPts val="0"/>
                </a:spcAft>
                <a:buNone/>
              </a:pPr>
              <a:r>
                <a:rPr lang="en-US" sz="2100" b="0" i="0" u="none" strike="noStrike" cap="none">
                  <a:solidFill>
                    <a:srgbClr val="BFBFBF"/>
                  </a:solidFill>
                  <a:latin typeface="Trebuchet MS"/>
                  <a:ea typeface="Trebuchet MS"/>
                  <a:cs typeface="Trebuchet MS"/>
                  <a:sym typeface="Trebuchet MS"/>
                </a:rPr>
                <a:t>To add a table from scratch go to the INSERT menu and </a:t>
              </a:r>
              <a:br>
                <a:rPr lang="en-US" sz="2100" b="0" i="0" u="none" strike="noStrike" cap="none">
                  <a:solidFill>
                    <a:srgbClr val="BFBFBF"/>
                  </a:solidFill>
                  <a:latin typeface="Trebuchet MS"/>
                  <a:ea typeface="Trebuchet MS"/>
                  <a:cs typeface="Trebuchet MS"/>
                  <a:sym typeface="Trebuchet MS"/>
                </a:rPr>
              </a:br>
              <a:r>
                <a:rPr lang="en-US" sz="2100" b="0" i="0" u="none" strike="noStrike" cap="none">
                  <a:solidFill>
                    <a:srgbClr val="BFBFBF"/>
                  </a:solidFill>
                  <a:latin typeface="Trebuchet MS"/>
                  <a:ea typeface="Trebuchet MS"/>
                  <a:cs typeface="Trebuchet MS"/>
                  <a:sym typeface="Trebuchet MS"/>
                </a:rPr>
                <a:t>click on TABLE. A drop-down box will help you select rows and columns. </a:t>
              </a:r>
              <a:endParaRPr/>
            </a:p>
            <a:p>
              <a:pPr marL="0" marR="0" lvl="0" indent="0" algn="l" rtl="0">
                <a:spcBef>
                  <a:spcPts val="0"/>
                </a:spcBef>
                <a:spcAft>
                  <a:spcPts val="0"/>
                </a:spcAft>
                <a:buNone/>
              </a:pPr>
              <a:r>
                <a:rPr lang="en-US" sz="2100" b="0" i="0" u="none" strike="noStrike" cap="none">
                  <a:solidFill>
                    <a:srgbClr val="BFBFBF"/>
                  </a:solidFill>
                  <a:latin typeface="Trebuchet MS"/>
                  <a:ea typeface="Trebuchet MS"/>
                  <a:cs typeface="Trebuchet MS"/>
                  <a:sym typeface="Trebuchet MS"/>
                </a:rPr>
                <a:t>You can also copy and a paste a table from Word or another PowerPoint document. A pasted table may need to be re-formatted by RIGHT-CLICK &gt; FORMAT SHAPE, TEXT BOX, Margins.</a:t>
              </a:r>
              <a:endParaRPr/>
            </a:p>
            <a:p>
              <a:pPr marL="0" marR="0" lvl="0"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Graphs / Charts</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You can simply copy and paste charts and graphs from Excel or Word. Some reformatting may be required depending on how the original document has been created.</a:t>
              </a:r>
              <a:endParaRPr/>
            </a:p>
            <a:p>
              <a:pPr marL="0" marR="0" lvl="0"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How to change the column configuration</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RIGHT-CLICK on the poster background and select LAYOUT to see the column options available for this template. The poster columns can also be customized on the Master. VIEW &gt; MASTER.</a:t>
              </a:r>
              <a:endParaRPr/>
            </a:p>
            <a:p>
              <a:pPr marL="0" marR="0" lvl="0" indent="0" algn="ctr" rtl="0">
                <a:lnSpc>
                  <a:spcPct val="100000"/>
                </a:lnSpc>
                <a:spcBef>
                  <a:spcPts val="0"/>
                </a:spcBef>
                <a:spcAft>
                  <a:spcPts val="0"/>
                </a:spcAft>
                <a:buClr>
                  <a:schemeClr val="lt1"/>
                </a:buClr>
                <a:buSzPts val="2800"/>
                <a:buFont typeface="Calibri"/>
                <a:buNone/>
              </a:pPr>
              <a:endParaRPr sz="2800" b="1" i="0" u="none" strike="noStrike" cap="none">
                <a:solidFill>
                  <a:srgbClr val="FFC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How to remove the info bars</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endParaRPr/>
            </a:p>
            <a:p>
              <a:pPr marL="0" marR="0" lvl="0"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Save your work</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Save your template as a PowerPoint document. For printing, save as PowerPoint or “Print-quality” PDF.</a:t>
              </a:r>
              <a:endParaRPr/>
            </a:p>
            <a:p>
              <a:pPr marL="0" marR="0" lvl="0"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Print your poster</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endParaRPr/>
            </a:p>
            <a:p>
              <a:pPr marL="0" marR="0" lvl="0" indent="0" algn="l" rtl="0">
                <a:lnSpc>
                  <a:spcPct val="100000"/>
                </a:lnSpc>
                <a:spcBef>
                  <a:spcPts val="0"/>
                </a:spcBef>
                <a:spcAft>
                  <a:spcPts val="0"/>
                </a:spcAft>
                <a:buClr>
                  <a:schemeClr val="lt1"/>
                </a:buClr>
                <a:buSzPts val="2450"/>
                <a:buFont typeface="Calibri"/>
                <a:buNone/>
              </a:pPr>
              <a:endParaRPr sz="2450" b="0" i="0" u="none" strike="noStrike" cap="none">
                <a:solidFill>
                  <a:srgbClr val="BFBFBF"/>
                </a:solidFill>
                <a:latin typeface="Trebuchet MS"/>
                <a:ea typeface="Trebuchet MS"/>
                <a:cs typeface="Trebuchet MS"/>
                <a:sym typeface="Trebuchet MS"/>
              </a:endParaRPr>
            </a:p>
          </p:txBody>
        </p:sp>
        <p:pic>
          <p:nvPicPr>
            <p:cNvPr id="17" name="Google Shape;17;p1"/>
            <p:cNvPicPr preferRelativeResize="0"/>
            <p:nvPr/>
          </p:nvPicPr>
          <p:blipFill rotWithShape="1">
            <a:blip r:embed="rId3">
              <a:alphaModFix/>
            </a:blip>
            <a:srcRect/>
            <a:stretch/>
          </p:blipFill>
          <p:spPr>
            <a:xfrm>
              <a:off x="46915678" y="3349444"/>
              <a:ext cx="5586150" cy="2063772"/>
            </a:xfrm>
            <a:prstGeom prst="rect">
              <a:avLst/>
            </a:prstGeom>
            <a:noFill/>
            <a:ln>
              <a:noFill/>
            </a:ln>
          </p:spPr>
        </p:pic>
        <p:pic>
          <p:nvPicPr>
            <p:cNvPr id="18" name="Google Shape;18;p1"/>
            <p:cNvPicPr preferRelativeResize="0"/>
            <p:nvPr/>
          </p:nvPicPr>
          <p:blipFill rotWithShape="1">
            <a:blip r:embed="rId4">
              <a:alphaModFix/>
            </a:blip>
            <a:srcRect/>
            <a:stretch/>
          </p:blipFill>
          <p:spPr>
            <a:xfrm>
              <a:off x="44621819" y="7740040"/>
              <a:ext cx="2969584" cy="1370577"/>
            </a:xfrm>
            <a:prstGeom prst="rect">
              <a:avLst/>
            </a:prstGeom>
            <a:noFill/>
            <a:ln>
              <a:noFill/>
            </a:ln>
          </p:spPr>
        </p:pic>
        <p:pic>
          <p:nvPicPr>
            <p:cNvPr id="19" name="Google Shape;19;p1"/>
            <p:cNvPicPr preferRelativeResize="0"/>
            <p:nvPr/>
          </p:nvPicPr>
          <p:blipFill rotWithShape="1">
            <a:blip r:embed="rId5">
              <a:alphaModFix/>
            </a:blip>
            <a:srcRect/>
            <a:stretch/>
          </p:blipFill>
          <p:spPr>
            <a:xfrm>
              <a:off x="44629619" y="12347263"/>
              <a:ext cx="1482266" cy="992162"/>
            </a:xfrm>
            <a:prstGeom prst="rect">
              <a:avLst/>
            </a:prstGeom>
            <a:noFill/>
            <a:ln>
              <a:noFill/>
            </a:ln>
          </p:spPr>
        </p:pic>
        <p:grpSp>
          <p:nvGrpSpPr>
            <p:cNvPr id="20" name="Google Shape;20;p1"/>
            <p:cNvGrpSpPr/>
            <p:nvPr/>
          </p:nvGrpSpPr>
          <p:grpSpPr>
            <a:xfrm>
              <a:off x="44487209" y="29414562"/>
              <a:ext cx="10354213" cy="1265612"/>
              <a:chOff x="44200453" y="28362388"/>
              <a:chExt cx="9771398" cy="1090622"/>
            </a:xfrm>
          </p:grpSpPr>
          <p:sp>
            <p:nvSpPr>
              <p:cNvPr id="21" name="Google Shape;21;p1"/>
              <p:cNvSpPr/>
              <p:nvPr/>
            </p:nvSpPr>
            <p:spPr>
              <a:xfrm>
                <a:off x="44200453" y="28362388"/>
                <a:ext cx="9771398" cy="109062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b="0" i="0" u="none" strike="noStrike" cap="none">
                  <a:solidFill>
                    <a:schemeClr val="lt1"/>
                  </a:solidFill>
                  <a:latin typeface="Calibri"/>
                  <a:ea typeface="Calibri"/>
                  <a:cs typeface="Calibri"/>
                  <a:sym typeface="Calibri"/>
                </a:endParaRPr>
              </a:p>
            </p:txBody>
          </p:sp>
          <p:pic>
            <p:nvPicPr>
              <p:cNvPr id="22" name="Google Shape;22;p1" descr="http://t2.gstatic.com/images?q=tbn:ANd9GcR4APHC6TT9w54M2zn_pvCiBxUNcspYPoVxirLRphBoJabfSvu7zw">
                <a:hlinkClick r:id="rId6"/>
              </p:cNvPr>
              <p:cNvPicPr preferRelativeResize="0"/>
              <p:nvPr/>
            </p:nvPicPr>
            <p:blipFill rotWithShape="1">
              <a:blip r:embed="rId7">
                <a:alphaModFix/>
              </a:blip>
              <a:srcRect/>
              <a:stretch/>
            </p:blipFill>
            <p:spPr>
              <a:xfrm>
                <a:off x="44326394" y="28460719"/>
                <a:ext cx="914401" cy="914399"/>
              </a:xfrm>
              <a:prstGeom prst="rect">
                <a:avLst/>
              </a:prstGeom>
              <a:noFill/>
              <a:ln>
                <a:noFill/>
              </a:ln>
            </p:spPr>
          </p:pic>
          <p:sp>
            <p:nvSpPr>
              <p:cNvPr id="23" name="Google Shape;23;p1"/>
              <p:cNvSpPr txBox="1"/>
              <p:nvPr/>
            </p:nvSpPr>
            <p:spPr>
              <a:xfrm>
                <a:off x="45300663" y="28552306"/>
                <a:ext cx="8671189" cy="6365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b="0" i="0" u="none" strike="noStrike" cap="none">
                    <a:solidFill>
                      <a:schemeClr val="dk2"/>
                    </a:solidFill>
                    <a:latin typeface="Trebuchet MS"/>
                    <a:ea typeface="Trebuchet MS"/>
                    <a:cs typeface="Trebuchet MS"/>
                    <a:sym typeface="Trebuchet MS"/>
                  </a:rPr>
                  <a:t>Student discounts are available on our Facebook page.</a:t>
                </a:r>
                <a:br>
                  <a:rPr lang="en-US" sz="2100" b="0" i="0" u="none" strike="noStrike" cap="none">
                    <a:solidFill>
                      <a:schemeClr val="dk2"/>
                    </a:solidFill>
                    <a:latin typeface="Trebuchet MS"/>
                    <a:ea typeface="Trebuchet MS"/>
                    <a:cs typeface="Trebuchet MS"/>
                    <a:sym typeface="Trebuchet MS"/>
                  </a:rPr>
                </a:br>
                <a:r>
                  <a:rPr lang="en-US" sz="2100" b="0" i="0" u="none" strike="noStrike" cap="none">
                    <a:solidFill>
                      <a:schemeClr val="dk2"/>
                    </a:solidFill>
                    <a:latin typeface="Trebuchet MS"/>
                    <a:ea typeface="Trebuchet MS"/>
                    <a:cs typeface="Trebuchet MS"/>
                    <a:sym typeface="Trebuchet MS"/>
                  </a:rPr>
                  <a:t>Go to </a:t>
                </a:r>
                <a:r>
                  <a:rPr lang="en-US" sz="2100" b="0" i="0" u="sng" strike="noStrike" cap="none">
                    <a:solidFill>
                      <a:schemeClr val="dk2"/>
                    </a:solidFill>
                    <a:latin typeface="Trebuchet MS"/>
                    <a:ea typeface="Trebuchet MS"/>
                    <a:cs typeface="Trebuchet MS"/>
                    <a:sym typeface="Trebuchet MS"/>
                  </a:rPr>
                  <a:t>PosterPresentations.com</a:t>
                </a:r>
                <a:r>
                  <a:rPr lang="en-US" sz="2100" b="0" i="0" u="none" strike="noStrike" cap="none">
                    <a:solidFill>
                      <a:schemeClr val="dk2"/>
                    </a:solidFill>
                    <a:latin typeface="Trebuchet MS"/>
                    <a:ea typeface="Trebuchet MS"/>
                    <a:cs typeface="Trebuchet MS"/>
                    <a:sym typeface="Trebuchet MS"/>
                  </a:rPr>
                  <a:t> and click on the FB icon. </a:t>
                </a:r>
                <a:endParaRPr sz="2100">
                  <a:solidFill>
                    <a:schemeClr val="dk2"/>
                  </a:solidFill>
                  <a:latin typeface="Trebuchet MS"/>
                  <a:ea typeface="Trebuchet MS"/>
                  <a:cs typeface="Trebuchet MS"/>
                  <a:sym typeface="Trebuchet MS"/>
                </a:endParaRPr>
              </a:p>
            </p:txBody>
          </p:sp>
        </p:grpSp>
        <p:sp>
          <p:nvSpPr>
            <p:cNvPr id="24" name="Google Shape;24;p1"/>
            <p:cNvSpPr txBox="1"/>
            <p:nvPr/>
          </p:nvSpPr>
          <p:spPr>
            <a:xfrm>
              <a:off x="44262809" y="31169781"/>
              <a:ext cx="6870215" cy="1245750"/>
            </a:xfrm>
            <a:prstGeom prst="rect">
              <a:avLst/>
            </a:prstGeom>
            <a:noFill/>
            <a:ln>
              <a:noFill/>
            </a:ln>
          </p:spPr>
          <p:txBody>
            <a:bodyPr spcFirstLastPara="1" wrap="square" lIns="65300" tIns="32650" rIns="65300" bIns="32650" anchor="t" anchorCtr="0">
              <a:noAutofit/>
            </a:bodyPr>
            <a:lstStyle/>
            <a:p>
              <a:pPr marL="0" marR="0" lvl="0" indent="0" algn="l" rtl="0">
                <a:lnSpc>
                  <a:spcPct val="92857"/>
                </a:lnSpc>
                <a:spcBef>
                  <a:spcPts val="0"/>
                </a:spcBef>
                <a:spcAft>
                  <a:spcPts val="0"/>
                </a:spcAft>
                <a:buNone/>
              </a:pPr>
              <a:r>
                <a:rPr lang="en-US" sz="2450">
                  <a:solidFill>
                    <a:schemeClr val="lt1"/>
                  </a:solidFill>
                  <a:latin typeface="Calibri"/>
                  <a:ea typeface="Calibri"/>
                  <a:cs typeface="Calibri"/>
                  <a:sym typeface="Calibri"/>
                </a:rPr>
                <a:t>© 2015 PosterPresentations.com</a:t>
              </a:r>
              <a:br>
                <a:rPr lang="en-US" sz="2450">
                  <a:solidFill>
                    <a:schemeClr val="lt1"/>
                  </a:solidFill>
                  <a:latin typeface="Calibri"/>
                  <a:ea typeface="Calibri"/>
                  <a:cs typeface="Calibri"/>
                  <a:sym typeface="Calibri"/>
                </a:rPr>
              </a:br>
              <a:r>
                <a:rPr lang="en-US" sz="2450">
                  <a:solidFill>
                    <a:schemeClr val="lt1"/>
                  </a:solidFill>
                  <a:latin typeface="Calibri"/>
                  <a:ea typeface="Calibri"/>
                  <a:cs typeface="Calibri"/>
                  <a:sym typeface="Calibri"/>
                </a:rPr>
                <a:t>    </a:t>
              </a:r>
              <a:r>
                <a:rPr lang="en-US" sz="2100">
                  <a:solidFill>
                    <a:schemeClr val="lt1"/>
                  </a:solidFill>
                  <a:latin typeface="Calibri"/>
                  <a:ea typeface="Calibri"/>
                  <a:cs typeface="Calibri"/>
                  <a:sym typeface="Calibri"/>
                </a:rPr>
                <a:t>2117 Fourth Street , Unit C        </a:t>
              </a:r>
              <a:endParaRPr/>
            </a:p>
            <a:p>
              <a:pPr marL="0" marR="0" lvl="0" indent="0" algn="l" rtl="0">
                <a:lnSpc>
                  <a:spcPct val="108333"/>
                </a:lnSpc>
                <a:spcBef>
                  <a:spcPts val="0"/>
                </a:spcBef>
                <a:spcAft>
                  <a:spcPts val="0"/>
                </a:spcAft>
                <a:buNone/>
              </a:pPr>
              <a:r>
                <a:rPr lang="en-US" sz="2100">
                  <a:solidFill>
                    <a:schemeClr val="lt1"/>
                  </a:solidFill>
                  <a:latin typeface="Calibri"/>
                  <a:ea typeface="Calibri"/>
                  <a:cs typeface="Calibri"/>
                  <a:sym typeface="Calibri"/>
                </a:rPr>
                <a:t>     Berkeley CA </a:t>
              </a:r>
              <a:r>
                <a:rPr lang="en-US" sz="1750">
                  <a:solidFill>
                    <a:schemeClr val="lt1"/>
                  </a:solidFill>
                  <a:latin typeface="Calibri"/>
                  <a:ea typeface="Calibri"/>
                  <a:cs typeface="Calibri"/>
                  <a:sym typeface="Calibri"/>
                </a:rPr>
                <a:t>94710</a:t>
              </a:r>
              <a:br>
                <a:rPr lang="en-US" sz="2100">
                  <a:solidFill>
                    <a:schemeClr val="lt1"/>
                  </a:solidFill>
                  <a:latin typeface="Calibri"/>
                  <a:ea typeface="Calibri"/>
                  <a:cs typeface="Calibri"/>
                  <a:sym typeface="Calibri"/>
                </a:rPr>
              </a:br>
              <a:r>
                <a:rPr lang="en-US" sz="2100">
                  <a:solidFill>
                    <a:schemeClr val="lt1"/>
                  </a:solidFill>
                  <a:latin typeface="Calibri"/>
                  <a:ea typeface="Calibri"/>
                  <a:cs typeface="Calibri"/>
                  <a:sym typeface="Calibri"/>
                </a:rPr>
                <a:t>    </a:t>
              </a:r>
              <a:r>
                <a:rPr lang="en-US" sz="2100" b="1">
                  <a:solidFill>
                    <a:srgbClr val="FFFF00"/>
                  </a:solidFill>
                  <a:latin typeface="Calibri"/>
                  <a:ea typeface="Calibri"/>
                  <a:cs typeface="Calibri"/>
                  <a:sym typeface="Calibri"/>
                </a:rPr>
                <a:t>posterpresenter@gmail.com</a:t>
              </a:r>
              <a:endParaRPr sz="2450" b="1">
                <a:solidFill>
                  <a:srgbClr val="FFFF00"/>
                </a:solidFill>
                <a:latin typeface="Calibri"/>
                <a:ea typeface="Calibri"/>
                <a:cs typeface="Calibri"/>
                <a:sym typeface="Calibri"/>
              </a:endParaRPr>
            </a:p>
          </p:txBody>
        </p:sp>
      </p:grpSp>
      <p:grpSp>
        <p:nvGrpSpPr>
          <p:cNvPr id="25" name="Google Shape;25;p1"/>
          <p:cNvGrpSpPr/>
          <p:nvPr/>
        </p:nvGrpSpPr>
        <p:grpSpPr>
          <a:xfrm>
            <a:off x="-9822040" y="-1"/>
            <a:ext cx="9641507" cy="32918401"/>
            <a:chOff x="-11225189" y="-1"/>
            <a:chExt cx="11018865" cy="32918401"/>
          </a:xfrm>
        </p:grpSpPr>
        <p:sp>
          <p:nvSpPr>
            <p:cNvPr id="26" name="Google Shape;26;p1"/>
            <p:cNvSpPr/>
            <p:nvPr/>
          </p:nvSpPr>
          <p:spPr>
            <a:xfrm>
              <a:off x="-11216136" y="-1"/>
              <a:ext cx="11009812" cy="32918401"/>
            </a:xfrm>
            <a:prstGeom prst="rect">
              <a:avLst/>
            </a:prstGeom>
            <a:solidFill>
              <a:srgbClr val="FEFEFE"/>
            </a:solidFill>
            <a:ln>
              <a:noFill/>
            </a:ln>
          </p:spPr>
          <p:txBody>
            <a:bodyPr spcFirstLastPara="1" wrap="square" lIns="457200" tIns="457200" rIns="457200" bIns="0" anchor="t" anchorCtr="0">
              <a:noAutofit/>
            </a:bodyPr>
            <a:lstStyle/>
            <a:p>
              <a:pPr marL="0" marR="0" lvl="0" indent="0" algn="ctr" rtl="0">
                <a:lnSpc>
                  <a:spcPct val="100000"/>
                </a:lnSpc>
                <a:spcBef>
                  <a:spcPts val="0"/>
                </a:spcBef>
                <a:spcAft>
                  <a:spcPts val="0"/>
                </a:spcAft>
                <a:buClr>
                  <a:srgbClr val="FF0000"/>
                </a:buClr>
                <a:buSzPts val="2800"/>
                <a:buFont typeface="Trebuchet MS"/>
                <a:buNone/>
              </a:pPr>
              <a:r>
                <a:rPr lang="en-US" sz="2800" b="1">
                  <a:solidFill>
                    <a:srgbClr val="FF0000"/>
                  </a:solidFill>
                  <a:latin typeface="Trebuchet MS"/>
                  <a:ea typeface="Trebuchet MS"/>
                  <a:cs typeface="Trebuchet MS"/>
                  <a:sym typeface="Trebuchet MS"/>
                </a:rPr>
                <a:t>(—THIS SIDEBAR DOES NOT PRINT—)</a:t>
              </a:r>
              <a:endParaRPr sz="28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3500" b="1">
                  <a:solidFill>
                    <a:schemeClr val="lt1"/>
                  </a:solidFill>
                  <a:latin typeface="Trebuchet MS"/>
                  <a:ea typeface="Trebuchet MS"/>
                  <a:cs typeface="Trebuchet MS"/>
                  <a:sym typeface="Trebuchet MS"/>
                </a:rPr>
                <a:t>DESIGN GUIDE</a:t>
              </a:r>
              <a:endParaRPr/>
            </a:p>
            <a:p>
              <a:pPr marL="0" marR="0" lvl="0" indent="0" algn="ctr" rtl="0">
                <a:spcBef>
                  <a:spcPts val="0"/>
                </a:spcBef>
                <a:spcAft>
                  <a:spcPts val="0"/>
                </a:spcAft>
                <a:buNone/>
              </a:pPr>
              <a:endParaRPr sz="245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i="0">
                  <a:solidFill>
                    <a:schemeClr val="lt1"/>
                  </a:solidFill>
                  <a:latin typeface="Trebuchet MS"/>
                  <a:ea typeface="Trebuchet MS"/>
                  <a:cs typeface="Trebuchet MS"/>
                  <a:sym typeface="Trebuchet MS"/>
                </a:rPr>
                <a:t>This PowerPoint 2007 template produces a 36”x48” presentation poster. </a:t>
              </a:r>
              <a:r>
                <a:rPr lang="en-US" sz="2450">
                  <a:solidFill>
                    <a:schemeClr val="lt1"/>
                  </a:solidFill>
                  <a:latin typeface="Trebuchet MS"/>
                  <a:ea typeface="Trebuchet MS"/>
                  <a:cs typeface="Trebuchet MS"/>
                  <a:sym typeface="Trebuchet MS"/>
                </a:rPr>
                <a:t>You can use it to create your research poster and save valuable time placing titles, subtitles, text, and graphics. </a:t>
              </a:r>
              <a:endParaRPr/>
            </a:p>
            <a:p>
              <a:pPr marL="0" marR="0" lvl="0" indent="0" algn="l" rtl="0">
                <a:spcBef>
                  <a:spcPts val="0"/>
                </a:spcBef>
                <a:spcAft>
                  <a:spcPts val="0"/>
                </a:spcAft>
                <a:buNone/>
              </a:pP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a:solidFill>
                    <a:schemeClr val="lt1"/>
                  </a:solidFill>
                  <a:latin typeface="Trebuchet MS"/>
                  <a:ea typeface="Trebuchet MS"/>
                  <a:cs typeface="Trebuchet MS"/>
                  <a:sym typeface="Trebuchet MS"/>
                </a:rPr>
                <a:t>We provide a series of online tutorials that will guide you through the poster design process and answer your poster production questions. To view our template tutorials, go online to </a:t>
              </a:r>
              <a:r>
                <a:rPr lang="en-US" sz="2450" b="1">
                  <a:solidFill>
                    <a:srgbClr val="FFC000"/>
                  </a:solidFill>
                  <a:latin typeface="Trebuchet MS"/>
                  <a:ea typeface="Trebuchet MS"/>
                  <a:cs typeface="Trebuchet MS"/>
                  <a:sym typeface="Trebuchet MS"/>
                </a:rPr>
                <a:t>PosterPresentations.com</a:t>
              </a:r>
              <a:r>
                <a:rPr lang="en-US" sz="2450" b="1">
                  <a:solidFill>
                    <a:schemeClr val="lt1"/>
                  </a:solidFill>
                  <a:latin typeface="Trebuchet MS"/>
                  <a:ea typeface="Trebuchet MS"/>
                  <a:cs typeface="Trebuchet MS"/>
                  <a:sym typeface="Trebuchet MS"/>
                </a:rPr>
                <a:t> </a:t>
              </a:r>
              <a:r>
                <a:rPr lang="en-US" sz="2450">
                  <a:solidFill>
                    <a:schemeClr val="lt1"/>
                  </a:solidFill>
                  <a:latin typeface="Trebuchet MS"/>
                  <a:ea typeface="Trebuchet MS"/>
                  <a:cs typeface="Trebuchet MS"/>
                  <a:sym typeface="Trebuchet MS"/>
                </a:rPr>
                <a:t>and click on HELP DESK.</a:t>
              </a:r>
              <a:endParaRPr/>
            </a:p>
            <a:p>
              <a:pPr marL="0" marR="0" lvl="0" indent="0" algn="l" rtl="0">
                <a:spcBef>
                  <a:spcPts val="0"/>
                </a:spcBef>
                <a:spcAft>
                  <a:spcPts val="0"/>
                </a:spcAft>
                <a:buNone/>
              </a:pP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a:solidFill>
                    <a:schemeClr val="lt1"/>
                  </a:solidFill>
                  <a:latin typeface="Trebuchet MS"/>
                  <a:ea typeface="Trebuchet MS"/>
                  <a:cs typeface="Trebuchet MS"/>
                  <a:sym typeface="Trebuchet MS"/>
                </a:rPr>
                <a:t>When you are ready to print your poster, go online to </a:t>
              </a:r>
              <a:r>
                <a:rPr lang="en-US" sz="2450" b="0">
                  <a:solidFill>
                    <a:schemeClr val="lt1"/>
                  </a:solidFill>
                  <a:latin typeface="Trebuchet MS"/>
                  <a:ea typeface="Trebuchet MS"/>
                  <a:cs typeface="Trebuchet MS"/>
                  <a:sym typeface="Trebuchet MS"/>
                </a:rPr>
                <a:t>PosterPresentations.com</a:t>
              </a:r>
              <a:br>
                <a:rPr lang="en-US" sz="2450">
                  <a:solidFill>
                    <a:schemeClr val="lt1"/>
                  </a:solidFill>
                  <a:latin typeface="Trebuchet MS"/>
                  <a:ea typeface="Trebuchet MS"/>
                  <a:cs typeface="Trebuchet MS"/>
                  <a:sym typeface="Trebuchet MS"/>
                </a:rPr>
              </a:b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b="0">
                  <a:solidFill>
                    <a:schemeClr val="lt1"/>
                  </a:solidFill>
                  <a:latin typeface="Trebuchet MS"/>
                  <a:ea typeface="Trebuchet MS"/>
                  <a:cs typeface="Trebuchet MS"/>
                  <a:sym typeface="Trebuchet MS"/>
                </a:rPr>
                <a:t>Need assistance? Call us at </a:t>
              </a:r>
              <a:r>
                <a:rPr lang="en-US" sz="2450" b="0">
                  <a:solidFill>
                    <a:srgbClr val="FFC000"/>
                  </a:solidFill>
                  <a:latin typeface="Trebuchet MS"/>
                  <a:ea typeface="Trebuchet MS"/>
                  <a:cs typeface="Trebuchet MS"/>
                  <a:sym typeface="Trebuchet MS"/>
                </a:rPr>
                <a:t>1.510.649.3001</a:t>
              </a:r>
              <a:endParaRPr/>
            </a:p>
            <a:p>
              <a:pPr marL="0" marR="0" lvl="0" indent="0" algn="l" rtl="0">
                <a:spcBef>
                  <a:spcPts val="0"/>
                </a:spcBef>
                <a:spcAft>
                  <a:spcPts val="0"/>
                </a:spcAft>
                <a:buNone/>
              </a:pPr>
              <a:endParaRPr sz="3150" b="1">
                <a:solidFill>
                  <a:srgbClr val="FFFF00"/>
                </a:solidFill>
                <a:latin typeface="Trebuchet MS"/>
                <a:ea typeface="Trebuchet MS"/>
                <a:cs typeface="Trebuchet MS"/>
                <a:sym typeface="Trebuchet MS"/>
              </a:endParaRPr>
            </a:p>
            <a:p>
              <a:pPr marL="0" marR="0" lvl="0" indent="0" algn="ctr" rtl="0">
                <a:spcBef>
                  <a:spcPts val="0"/>
                </a:spcBef>
                <a:spcAft>
                  <a:spcPts val="0"/>
                </a:spcAft>
                <a:buNone/>
              </a:pPr>
              <a:endParaRPr sz="21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3500" b="1">
                  <a:solidFill>
                    <a:schemeClr val="lt1"/>
                  </a:solidFill>
                  <a:latin typeface="Trebuchet MS"/>
                  <a:ea typeface="Trebuchet MS"/>
                  <a:cs typeface="Trebuchet MS"/>
                  <a:sym typeface="Trebuchet MS"/>
                </a:rPr>
                <a:t>QUICK START</a:t>
              </a:r>
              <a:endParaRPr/>
            </a:p>
            <a:p>
              <a:pPr marL="0" marR="0" lvl="0" indent="0" algn="ctr" rtl="0">
                <a:spcBef>
                  <a:spcPts val="0"/>
                </a:spcBef>
                <a:spcAft>
                  <a:spcPts val="0"/>
                </a:spcAft>
                <a:buNone/>
              </a:pPr>
              <a:endParaRPr sz="28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Zoom in and out</a:t>
              </a:r>
              <a:endParaRPr/>
            </a:p>
            <a:p>
              <a:pPr marL="1655763" marR="0" lvl="0" indent="-1655763" algn="l" rtl="0">
                <a:spcBef>
                  <a:spcPts val="0"/>
                </a:spcBef>
                <a:spcAft>
                  <a:spcPts val="0"/>
                </a:spcAft>
                <a:buNone/>
              </a:pPr>
              <a:r>
                <a:rPr lang="en-US" sz="2100" b="0">
                  <a:solidFill>
                    <a:schemeClr val="lt1"/>
                  </a:solidFill>
                  <a:latin typeface="Trebuchet MS"/>
                  <a:ea typeface="Trebuchet MS"/>
                  <a:cs typeface="Trebuchet MS"/>
                  <a:sym typeface="Trebuchet MS"/>
                </a:rPr>
                <a:t>	</a:t>
              </a:r>
              <a:r>
                <a:rPr lang="en-US" sz="2100" b="0">
                  <a:solidFill>
                    <a:srgbClr val="BFBFBF"/>
                  </a:solidFill>
                  <a:latin typeface="Trebuchet MS"/>
                  <a:ea typeface="Trebuchet MS"/>
                  <a:cs typeface="Trebuchet MS"/>
                  <a:sym typeface="Trebuchet MS"/>
                </a:rPr>
                <a:t>As you work on your poster zoom in and out to the level that is more comfortable to you. </a:t>
              </a:r>
              <a:endParaRPr/>
            </a:p>
            <a:p>
              <a:pPr marL="1655763" marR="0" lvl="0" indent="-1655763" algn="l" rtl="0">
                <a:spcBef>
                  <a:spcPts val="0"/>
                </a:spcBef>
                <a:spcAft>
                  <a:spcPts val="0"/>
                </a:spcAft>
                <a:buNone/>
              </a:pPr>
              <a:r>
                <a:rPr lang="en-US" sz="2100" b="1">
                  <a:solidFill>
                    <a:srgbClr val="BFBFBF"/>
                  </a:solidFill>
                  <a:latin typeface="Trebuchet MS"/>
                  <a:ea typeface="Trebuchet MS"/>
                  <a:cs typeface="Trebuchet MS"/>
                  <a:sym typeface="Trebuchet MS"/>
                </a:rPr>
                <a:t>	</a:t>
              </a:r>
              <a:r>
                <a:rPr lang="en-US" sz="2100" b="0">
                  <a:solidFill>
                    <a:srgbClr val="BFBFBF"/>
                  </a:solidFill>
                  <a:latin typeface="Trebuchet MS"/>
                  <a:ea typeface="Trebuchet MS"/>
                  <a:cs typeface="Trebuchet MS"/>
                  <a:sym typeface="Trebuchet MS"/>
                </a:rPr>
                <a:t>Go to VIEW &gt; ZOOM.</a:t>
              </a:r>
              <a:endParaRPr/>
            </a:p>
            <a:p>
              <a:pPr marL="0" marR="0" lvl="0" indent="0" algn="l" rtl="0">
                <a:spcBef>
                  <a:spcPts val="0"/>
                </a:spcBef>
                <a:spcAft>
                  <a:spcPts val="0"/>
                </a:spcAft>
                <a:buNone/>
              </a:pPr>
              <a:endParaRPr sz="245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Title, Authors, and Affiliations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Start designing your poster by adding the title, the names of the authors, and the affiliated institutions. You can type or paste text into the provided boxes. The template will automatically adjust the size of your text to fit the title box. You can manually override this feature and change the size of your text. </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1">
                  <a:solidFill>
                    <a:srgbClr val="FFC000"/>
                  </a:solidFill>
                  <a:latin typeface="Trebuchet MS"/>
                  <a:ea typeface="Trebuchet MS"/>
                  <a:cs typeface="Trebuchet MS"/>
                  <a:sym typeface="Trebuchet MS"/>
                </a:rPr>
                <a:t>TIP: </a:t>
              </a:r>
              <a:r>
                <a:rPr lang="en-US" sz="2100" b="0">
                  <a:solidFill>
                    <a:srgbClr val="BFBFBF"/>
                  </a:solidFill>
                  <a:latin typeface="Trebuchet MS"/>
                  <a:ea typeface="Trebuchet MS"/>
                  <a:cs typeface="Trebuchet MS"/>
                  <a:sym typeface="Trebuchet MS"/>
                </a:rPr>
                <a:t>The font size of your title should be bigger than your name(s) and institution name(s).</a:t>
              </a:r>
              <a:endParaRPr/>
            </a:p>
            <a:p>
              <a:pPr marL="0" marR="0" lvl="0" indent="0" algn="l" rtl="0">
                <a:spcBef>
                  <a:spcPts val="0"/>
                </a:spcBef>
                <a:spcAft>
                  <a:spcPts val="0"/>
                </a:spcAft>
                <a:buNone/>
              </a:pPr>
              <a:br>
                <a:rPr lang="en-US" sz="2450" b="1">
                  <a:solidFill>
                    <a:schemeClr val="lt1"/>
                  </a:solidFill>
                  <a:latin typeface="Trebuchet MS"/>
                  <a:ea typeface="Trebuchet MS"/>
                  <a:cs typeface="Trebuchet MS"/>
                  <a:sym typeface="Trebuchet MS"/>
                </a:rPr>
              </a:br>
              <a:endParaRPr sz="245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Adding Logos / Seals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1">
                  <a:solidFill>
                    <a:srgbClr val="FFC000"/>
                  </a:solidFill>
                  <a:latin typeface="Trebuchet MS"/>
                  <a:ea typeface="Trebuchet MS"/>
                  <a:cs typeface="Trebuchet MS"/>
                  <a:sym typeface="Trebuchet MS"/>
                </a:rPr>
                <a:t>TIP: </a:t>
              </a:r>
              <a:r>
                <a:rPr lang="en-US" sz="2100" b="0">
                  <a:solidFill>
                    <a:srgbClr val="BFBFBF"/>
                  </a:solidFill>
                  <a:latin typeface="Trebuchet MS"/>
                  <a:ea typeface="Trebuchet MS"/>
                  <a:cs typeface="Trebuchet MS"/>
                  <a:sym typeface="Trebuchet MS"/>
                </a:rPr>
                <a:t>See if your school’s logo is available on our free poster templates page.</a:t>
              </a:r>
              <a:endParaRPr/>
            </a:p>
            <a:p>
              <a:pPr marL="0" marR="0" lvl="0" indent="0" algn="l" rtl="0">
                <a:spcBef>
                  <a:spcPts val="0"/>
                </a:spcBef>
                <a:spcAft>
                  <a:spcPts val="0"/>
                </a:spcAft>
                <a:buNone/>
              </a:pPr>
              <a:endParaRPr sz="210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Photographs / Graphics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disproportionally.</a:t>
              </a:r>
              <a:endParaRPr/>
            </a:p>
            <a:p>
              <a:pPr marL="0" marR="0" lvl="0" indent="0" algn="l" rtl="0">
                <a:spcBef>
                  <a:spcPts val="0"/>
                </a:spcBef>
                <a:spcAft>
                  <a:spcPts val="0"/>
                </a:spcAft>
                <a:buNone/>
              </a:pPr>
              <a:endParaRPr sz="210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Image Quality Check</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Zoom in and look at your images at 100% magnification. If they look good they will print well. </a:t>
              </a:r>
              <a:endParaRPr sz="2450" b="0">
                <a:solidFill>
                  <a:schemeClr val="lt1"/>
                </a:solidFill>
                <a:latin typeface="Trebuchet MS"/>
                <a:ea typeface="Trebuchet MS"/>
                <a:cs typeface="Trebuchet MS"/>
                <a:sym typeface="Trebuchet MS"/>
              </a:endParaRPr>
            </a:p>
          </p:txBody>
        </p:sp>
        <p:cxnSp>
          <p:nvCxnSpPr>
            <p:cNvPr id="27" name="Google Shape;27;p1"/>
            <p:cNvCxnSpPr/>
            <p:nvPr/>
          </p:nvCxnSpPr>
          <p:spPr>
            <a:xfrm>
              <a:off x="-11225189" y="8422500"/>
              <a:ext cx="10999746" cy="3341"/>
            </a:xfrm>
            <a:prstGeom prst="straightConnector1">
              <a:avLst/>
            </a:prstGeom>
            <a:noFill/>
            <a:ln w="9525" cap="flat" cmpd="sng">
              <a:solidFill>
                <a:srgbClr val="FFC000"/>
              </a:solidFill>
              <a:prstDash val="solid"/>
              <a:round/>
              <a:headEnd type="none" w="sm" len="sm"/>
              <a:tailEnd type="none" w="sm" len="sm"/>
            </a:ln>
          </p:spPr>
        </p:cxnSp>
        <p:pic>
          <p:nvPicPr>
            <p:cNvPr id="28" name="Google Shape;28;p1"/>
            <p:cNvPicPr preferRelativeResize="0"/>
            <p:nvPr/>
          </p:nvPicPr>
          <p:blipFill rotWithShape="1">
            <a:blip r:embed="rId8">
              <a:alphaModFix/>
            </a:blip>
            <a:srcRect/>
            <a:stretch/>
          </p:blipFill>
          <p:spPr>
            <a:xfrm>
              <a:off x="-10740740" y="10261718"/>
              <a:ext cx="1597666" cy="1201935"/>
            </a:xfrm>
            <a:prstGeom prst="rect">
              <a:avLst/>
            </a:prstGeom>
            <a:noFill/>
            <a:ln>
              <a:noFill/>
            </a:ln>
          </p:spPr>
        </p:pic>
        <p:pic>
          <p:nvPicPr>
            <p:cNvPr id="29" name="Google Shape;29;p1"/>
            <p:cNvPicPr preferRelativeResize="0"/>
            <p:nvPr/>
          </p:nvPicPr>
          <p:blipFill rotWithShape="1">
            <a:blip r:embed="rId9">
              <a:alphaModFix/>
            </a:blip>
            <a:srcRect/>
            <a:stretch/>
          </p:blipFill>
          <p:spPr>
            <a:xfrm>
              <a:off x="-10732765" y="15696927"/>
              <a:ext cx="9986808" cy="1053596"/>
            </a:xfrm>
            <a:prstGeom prst="rect">
              <a:avLst/>
            </a:prstGeom>
            <a:noFill/>
            <a:ln>
              <a:noFill/>
            </a:ln>
          </p:spPr>
        </p:pic>
        <p:grpSp>
          <p:nvGrpSpPr>
            <p:cNvPr id="30" name="Google Shape;30;p1"/>
            <p:cNvGrpSpPr/>
            <p:nvPr/>
          </p:nvGrpSpPr>
          <p:grpSpPr>
            <a:xfrm>
              <a:off x="-9744992" y="23540955"/>
              <a:ext cx="7531182" cy="2305105"/>
              <a:chOff x="-4470427" y="11016658"/>
              <a:chExt cx="3470785" cy="1059064"/>
            </a:xfrm>
          </p:grpSpPr>
          <p:grpSp>
            <p:nvGrpSpPr>
              <p:cNvPr id="31" name="Google Shape;31;p1"/>
              <p:cNvGrpSpPr/>
              <p:nvPr/>
            </p:nvGrpSpPr>
            <p:grpSpPr>
              <a:xfrm>
                <a:off x="-2783495" y="11060889"/>
                <a:ext cx="624431" cy="879395"/>
                <a:chOff x="-3958697" y="11117435"/>
                <a:chExt cx="779338" cy="1260167"/>
              </a:xfrm>
            </p:grpSpPr>
            <p:pic>
              <p:nvPicPr>
                <p:cNvPr id="32" name="Google Shape;32;p1"/>
                <p:cNvPicPr preferRelativeResize="0"/>
                <p:nvPr/>
              </p:nvPicPr>
              <p:blipFill rotWithShape="1">
                <a:blip r:embed="rId10">
                  <a:alphaModFix/>
                </a:blip>
                <a:srcRect/>
                <a:stretch/>
              </p:blipFill>
              <p:spPr>
                <a:xfrm>
                  <a:off x="-3948160" y="11117435"/>
                  <a:ext cx="768801" cy="1090857"/>
                </a:xfrm>
                <a:prstGeom prst="rect">
                  <a:avLst/>
                </a:prstGeom>
                <a:noFill/>
                <a:ln>
                  <a:noFill/>
                </a:ln>
              </p:spPr>
            </p:pic>
            <p:sp>
              <p:nvSpPr>
                <p:cNvPr id="33" name="Google Shape;33;p1"/>
                <p:cNvSpPr txBox="1"/>
                <p:nvPr/>
              </p:nvSpPr>
              <p:spPr>
                <a:xfrm>
                  <a:off x="-3958697" y="12114178"/>
                  <a:ext cx="779337" cy="26342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1400" b="1">
                      <a:solidFill>
                        <a:schemeClr val="dk1"/>
                      </a:solidFill>
                      <a:latin typeface="Calibri"/>
                      <a:ea typeface="Calibri"/>
                      <a:cs typeface="Calibri"/>
                      <a:sym typeface="Calibri"/>
                    </a:rPr>
                    <a:t>ORIGINAL</a:t>
                  </a:r>
                  <a:endParaRPr/>
                </a:p>
              </p:txBody>
            </p:sp>
          </p:grpSp>
          <p:grpSp>
            <p:nvGrpSpPr>
              <p:cNvPr id="34" name="Google Shape;34;p1"/>
              <p:cNvGrpSpPr/>
              <p:nvPr/>
            </p:nvGrpSpPr>
            <p:grpSpPr>
              <a:xfrm>
                <a:off x="-2033159" y="11060893"/>
                <a:ext cx="1033517" cy="881161"/>
                <a:chOff x="-2921738" y="11200127"/>
                <a:chExt cx="1420279" cy="1210907"/>
              </a:xfrm>
            </p:grpSpPr>
            <p:pic>
              <p:nvPicPr>
                <p:cNvPr id="35" name="Google Shape;35;p1"/>
                <p:cNvPicPr preferRelativeResize="0"/>
                <p:nvPr/>
              </p:nvPicPr>
              <p:blipFill rotWithShape="1">
                <a:blip r:embed="rId10">
                  <a:alphaModFix/>
                </a:blip>
                <a:srcRect/>
                <a:stretch/>
              </p:blipFill>
              <p:spPr>
                <a:xfrm>
                  <a:off x="-2921738" y="11200127"/>
                  <a:ext cx="1420279" cy="1029694"/>
                </a:xfrm>
                <a:prstGeom prst="rect">
                  <a:avLst/>
                </a:prstGeom>
                <a:noFill/>
                <a:ln>
                  <a:noFill/>
                </a:ln>
              </p:spPr>
            </p:pic>
            <p:sp>
              <p:nvSpPr>
                <p:cNvPr id="36" name="Google Shape;36;p1"/>
                <p:cNvSpPr txBox="1"/>
                <p:nvPr/>
              </p:nvSpPr>
              <p:spPr>
                <a:xfrm>
                  <a:off x="-2918991" y="12175418"/>
                  <a:ext cx="1417532" cy="235616"/>
                </a:xfrm>
                <a:prstGeom prst="rect">
                  <a:avLst/>
                </a:prstGeom>
                <a:solidFill>
                  <a:srgbClr val="FF0000"/>
                </a:solidFill>
                <a:ln>
                  <a:noFill/>
                </a:ln>
              </p:spPr>
              <p:txBody>
                <a:bodyPr spcFirstLastPara="1" wrap="square" lIns="457200" tIns="91425" rIns="457200" bIns="91425" anchor="t" anchorCtr="0">
                  <a:noAutofit/>
                </a:bodyPr>
                <a:lstStyle/>
                <a:p>
                  <a:pPr marL="0" marR="0" lvl="0" indent="0" algn="ctr" rtl="0">
                    <a:spcBef>
                      <a:spcPts val="0"/>
                    </a:spcBef>
                    <a:spcAft>
                      <a:spcPts val="0"/>
                    </a:spcAft>
                    <a:buNone/>
                  </a:pPr>
                  <a:r>
                    <a:rPr lang="en-US" sz="1225" b="1">
                      <a:solidFill>
                        <a:schemeClr val="lt1"/>
                      </a:solidFill>
                      <a:latin typeface="Calibri"/>
                      <a:ea typeface="Calibri"/>
                      <a:cs typeface="Calibri"/>
                      <a:sym typeface="Calibri"/>
                    </a:rPr>
                    <a:t>DISTORTED</a:t>
                  </a:r>
                  <a:endParaRPr sz="613" b="1">
                    <a:solidFill>
                      <a:schemeClr val="lt1"/>
                    </a:solidFill>
                    <a:latin typeface="Calibri"/>
                    <a:ea typeface="Calibri"/>
                    <a:cs typeface="Calibri"/>
                    <a:sym typeface="Calibri"/>
                  </a:endParaRPr>
                </a:p>
              </p:txBody>
            </p:sp>
          </p:grpSp>
          <p:pic>
            <p:nvPicPr>
              <p:cNvPr id="37" name="Google Shape;37;p1"/>
              <p:cNvPicPr preferRelativeResize="0"/>
              <p:nvPr/>
            </p:nvPicPr>
            <p:blipFill rotWithShape="1">
              <a:blip r:embed="rId11">
                <a:alphaModFix/>
              </a:blip>
              <a:srcRect/>
              <a:stretch/>
            </p:blipFill>
            <p:spPr>
              <a:xfrm>
                <a:off x="-4470427" y="11016658"/>
                <a:ext cx="1098742" cy="847761"/>
              </a:xfrm>
              <a:prstGeom prst="rect">
                <a:avLst/>
              </a:prstGeom>
              <a:noFill/>
              <a:ln>
                <a:noFill/>
              </a:ln>
            </p:spPr>
          </p:pic>
          <p:sp>
            <p:nvSpPr>
              <p:cNvPr id="38" name="Google Shape;38;p1"/>
              <p:cNvSpPr txBox="1"/>
              <p:nvPr/>
            </p:nvSpPr>
            <p:spPr>
              <a:xfrm>
                <a:off x="-4440600" y="11665645"/>
                <a:ext cx="1035685" cy="410076"/>
              </a:xfrm>
              <a:prstGeom prst="rect">
                <a:avLst/>
              </a:prstGeom>
              <a:noFill/>
              <a:ln>
                <a:noFill/>
              </a:ln>
            </p:spPr>
            <p:txBody>
              <a:bodyPr spcFirstLastPara="1" wrap="square" lIns="457200" tIns="457200" rIns="457200" bIns="0" anchor="t"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Corner handles</a:t>
                </a:r>
                <a:endParaRPr sz="1400">
                  <a:solidFill>
                    <a:schemeClr val="lt1"/>
                  </a:solidFill>
                  <a:latin typeface="Calibri"/>
                  <a:ea typeface="Calibri"/>
                  <a:cs typeface="Calibri"/>
                  <a:sym typeface="Calibri"/>
                </a:endParaRPr>
              </a:p>
            </p:txBody>
          </p:sp>
        </p:grpSp>
        <p:grpSp>
          <p:nvGrpSpPr>
            <p:cNvPr id="39" name="Google Shape;39;p1"/>
            <p:cNvGrpSpPr/>
            <p:nvPr/>
          </p:nvGrpSpPr>
          <p:grpSpPr>
            <a:xfrm>
              <a:off x="-10405389" y="27751413"/>
              <a:ext cx="9336203" cy="2453250"/>
              <a:chOff x="-4758036" y="12734138"/>
              <a:chExt cx="4302639" cy="1127128"/>
            </a:xfrm>
          </p:grpSpPr>
          <p:pic>
            <p:nvPicPr>
              <p:cNvPr id="40" name="Google Shape;40;p1"/>
              <p:cNvPicPr preferRelativeResize="0"/>
              <p:nvPr/>
            </p:nvPicPr>
            <p:blipFill rotWithShape="1">
              <a:blip r:embed="rId12">
                <a:alphaModFix/>
              </a:blip>
              <a:srcRect/>
              <a:stretch/>
            </p:blipFill>
            <p:spPr>
              <a:xfrm>
                <a:off x="-4533347" y="12734142"/>
                <a:ext cx="1828800" cy="1117600"/>
              </a:xfrm>
              <a:prstGeom prst="rect">
                <a:avLst/>
              </a:prstGeom>
              <a:noFill/>
              <a:ln>
                <a:noFill/>
              </a:ln>
            </p:spPr>
          </p:pic>
          <p:pic>
            <p:nvPicPr>
              <p:cNvPr id="41" name="Google Shape;41;p1"/>
              <p:cNvPicPr preferRelativeResize="0"/>
              <p:nvPr/>
            </p:nvPicPr>
            <p:blipFill rotWithShape="1">
              <a:blip r:embed="rId13">
                <a:alphaModFix/>
              </a:blip>
              <a:srcRect/>
              <a:stretch/>
            </p:blipFill>
            <p:spPr>
              <a:xfrm>
                <a:off x="-2456641" y="12737835"/>
                <a:ext cx="1828800" cy="1117600"/>
              </a:xfrm>
              <a:prstGeom prst="rect">
                <a:avLst/>
              </a:prstGeom>
              <a:noFill/>
              <a:ln>
                <a:noFill/>
              </a:ln>
            </p:spPr>
          </p:pic>
          <p:sp>
            <p:nvSpPr>
              <p:cNvPr id="42" name="Google Shape;42;p1"/>
              <p:cNvSpPr txBox="1"/>
              <p:nvPr/>
            </p:nvSpPr>
            <p:spPr>
              <a:xfrm rot="-5400000">
                <a:off x="-5235785" y="13211887"/>
                <a:ext cx="1117601" cy="162104"/>
              </a:xfrm>
              <a:prstGeom prst="rect">
                <a:avLst/>
              </a:prstGeom>
              <a:noFill/>
              <a:ln>
                <a:noFill/>
              </a:ln>
            </p:spPr>
            <p:txBody>
              <a:bodyPr spcFirstLastPara="1" wrap="square" lIns="91425" tIns="91425" rIns="91425" bIns="0" anchor="t" anchorCtr="0">
                <a:noAutofit/>
              </a:bodyPr>
              <a:lstStyle/>
              <a:p>
                <a:pPr marL="0" marR="0" lvl="0" indent="0" algn="ctr" rtl="0">
                  <a:spcBef>
                    <a:spcPts val="0"/>
                  </a:spcBef>
                  <a:spcAft>
                    <a:spcPts val="0"/>
                  </a:spcAft>
                  <a:buNone/>
                </a:pPr>
                <a:r>
                  <a:rPr lang="en-US" sz="1400">
                    <a:solidFill>
                      <a:srgbClr val="92D050"/>
                    </a:solidFill>
                    <a:latin typeface="Calibri"/>
                    <a:ea typeface="Calibri"/>
                    <a:cs typeface="Calibri"/>
                    <a:sym typeface="Calibri"/>
                  </a:rPr>
                  <a:t>Good </a:t>
                </a:r>
                <a:r>
                  <a:rPr lang="en-US" sz="1400">
                    <a:solidFill>
                      <a:schemeClr val="lt1"/>
                    </a:solidFill>
                    <a:latin typeface="Calibri"/>
                    <a:ea typeface="Calibri"/>
                    <a:cs typeface="Calibri"/>
                    <a:sym typeface="Calibri"/>
                  </a:rPr>
                  <a:t>printing quality</a:t>
                </a:r>
                <a:endParaRPr sz="1400">
                  <a:solidFill>
                    <a:schemeClr val="lt1"/>
                  </a:solidFill>
                  <a:latin typeface="Calibri"/>
                  <a:ea typeface="Calibri"/>
                  <a:cs typeface="Calibri"/>
                  <a:sym typeface="Calibri"/>
                </a:endParaRPr>
              </a:p>
            </p:txBody>
          </p:sp>
          <p:sp>
            <p:nvSpPr>
              <p:cNvPr id="43" name="Google Shape;43;p1"/>
              <p:cNvSpPr txBox="1"/>
              <p:nvPr/>
            </p:nvSpPr>
            <p:spPr>
              <a:xfrm rot="-5400000">
                <a:off x="-1095250" y="13221413"/>
                <a:ext cx="1117601" cy="162104"/>
              </a:xfrm>
              <a:prstGeom prst="rect">
                <a:avLst/>
              </a:prstGeom>
              <a:noFill/>
              <a:ln>
                <a:noFill/>
              </a:ln>
            </p:spPr>
            <p:txBody>
              <a:bodyPr spcFirstLastPara="1" wrap="square" lIns="91425" tIns="91425" rIns="91425" bIns="0" anchor="t" anchorCtr="0">
                <a:noAutofit/>
              </a:bodyPr>
              <a:lstStyle/>
              <a:p>
                <a:pPr marL="0" marR="0" lvl="0" indent="0" algn="ctr" rtl="0">
                  <a:spcBef>
                    <a:spcPts val="0"/>
                  </a:spcBef>
                  <a:spcAft>
                    <a:spcPts val="0"/>
                  </a:spcAft>
                  <a:buNone/>
                </a:pPr>
                <a:r>
                  <a:rPr lang="en-US" sz="1400">
                    <a:solidFill>
                      <a:srgbClr val="FF0000"/>
                    </a:solidFill>
                    <a:latin typeface="Calibri"/>
                    <a:ea typeface="Calibri"/>
                    <a:cs typeface="Calibri"/>
                    <a:sym typeface="Calibri"/>
                  </a:rPr>
                  <a:t>Bad </a:t>
                </a:r>
                <a:r>
                  <a:rPr lang="en-US" sz="1400">
                    <a:solidFill>
                      <a:schemeClr val="lt1"/>
                    </a:solidFill>
                    <a:latin typeface="Calibri"/>
                    <a:ea typeface="Calibri"/>
                    <a:cs typeface="Calibri"/>
                    <a:sym typeface="Calibri"/>
                  </a:rPr>
                  <a:t>printing quality</a:t>
                </a:r>
                <a:endParaRPr/>
              </a:p>
            </p:txBody>
          </p:sp>
        </p:grpSp>
      </p:grpSp>
      <p:sp>
        <p:nvSpPr>
          <p:cNvPr id="44" name="Google Shape;44;p1"/>
          <p:cNvSpPr txBox="1"/>
          <p:nvPr/>
        </p:nvSpPr>
        <p:spPr>
          <a:xfrm>
            <a:off x="1371392" y="32315728"/>
            <a:ext cx="2200275" cy="294846"/>
          </a:xfrm>
          <a:prstGeom prst="rect">
            <a:avLst/>
          </a:prstGeom>
          <a:noFill/>
          <a:ln>
            <a:noFill/>
          </a:ln>
        </p:spPr>
        <p:txBody>
          <a:bodyPr spcFirstLastPara="1" wrap="square" lIns="79850" tIns="39900" rIns="79850" bIns="39900" anchor="t" anchorCtr="0">
            <a:noAutofit/>
          </a:bodyPr>
          <a:lstStyle/>
          <a:p>
            <a:pPr marL="0" marR="0" lvl="0" indent="0" algn="l" rtl="0">
              <a:lnSpc>
                <a:spcPct val="65000"/>
              </a:lnSpc>
              <a:spcBef>
                <a:spcPts val="0"/>
              </a:spcBef>
              <a:spcAft>
                <a:spcPts val="0"/>
              </a:spcAft>
              <a:buNone/>
            </a:pPr>
            <a:r>
              <a:rPr lang="en-US" sz="438" b="1">
                <a:solidFill>
                  <a:srgbClr val="BFBFBF"/>
                </a:solidFill>
                <a:latin typeface="Arial"/>
                <a:ea typeface="Arial"/>
                <a:cs typeface="Arial"/>
                <a:sym typeface="Arial"/>
              </a:rPr>
              <a:t>RESEARCH POSTER PRESENTATION DESIGN © 2015</a:t>
            </a:r>
            <a:endParaRPr/>
          </a:p>
          <a:p>
            <a:pPr marL="0" marR="0" lvl="0" indent="0" algn="l" rtl="0">
              <a:lnSpc>
                <a:spcPct val="65000"/>
              </a:lnSpc>
              <a:spcBef>
                <a:spcPts val="482"/>
              </a:spcBef>
              <a:spcAft>
                <a:spcPts val="0"/>
              </a:spcAft>
              <a:buNone/>
            </a:pPr>
            <a:r>
              <a:rPr lang="en-US" sz="963" b="1">
                <a:solidFill>
                  <a:srgbClr val="BFBFBF"/>
                </a:solidFill>
                <a:latin typeface="Arial"/>
                <a:ea typeface="Arial"/>
                <a:cs typeface="Arial"/>
                <a:sym typeface="Arial"/>
              </a:rPr>
              <a:t>www.PosterPresentations.com</a:t>
            </a:r>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415961"/>
            </a:gs>
            <a:gs pos="68000">
              <a:srgbClr val="E4DEDB"/>
            </a:gs>
            <a:gs pos="100000">
              <a:srgbClr val="E8EDEF"/>
            </a:gs>
          </a:gsLst>
          <a:lin ang="16200000" scaled="0"/>
        </a:gradFill>
        <a:effectLst/>
      </p:bgPr>
    </p:bg>
    <p:spTree>
      <p:nvGrpSpPr>
        <p:cNvPr id="1" name="Shape 63"/>
        <p:cNvGrpSpPr/>
        <p:nvPr/>
      </p:nvGrpSpPr>
      <p:grpSpPr>
        <a:xfrm>
          <a:off x="0" y="0"/>
          <a:ext cx="0" cy="0"/>
          <a:chOff x="0" y="0"/>
          <a:chExt cx="0" cy="0"/>
        </a:xfrm>
      </p:grpSpPr>
      <p:sp>
        <p:nvSpPr>
          <p:cNvPr id="64" name="Google Shape;64;p3"/>
          <p:cNvSpPr/>
          <p:nvPr/>
        </p:nvSpPr>
        <p:spPr>
          <a:xfrm>
            <a:off x="0" y="0"/>
            <a:ext cx="38404801" cy="4800600"/>
          </a:xfrm>
          <a:prstGeom prst="rect">
            <a:avLst/>
          </a:prstGeom>
          <a:solidFill>
            <a:srgbClr val="628692"/>
          </a:solidFill>
          <a:ln w="9525" cap="flat" cmpd="sng">
            <a:solidFill>
              <a:schemeClr val="dk1"/>
            </a:solidFill>
            <a:prstDash val="solid"/>
            <a:miter lim="800000"/>
            <a:headEnd type="none" w="sm" len="sm"/>
            <a:tailEnd type="none" w="sm" len="sm"/>
          </a:ln>
        </p:spPr>
        <p:txBody>
          <a:bodyPr spcFirstLastPara="1" wrap="square" lIns="80000" tIns="40000" rIns="80000" bIns="40000" anchor="ctr" anchorCtr="0">
            <a:noAutofit/>
          </a:bodyPr>
          <a:lstStyle/>
          <a:p>
            <a:pPr marL="0" marR="0" lvl="0" indent="0" algn="l" rtl="0">
              <a:spcBef>
                <a:spcPts val="0"/>
              </a:spcBef>
              <a:spcAft>
                <a:spcPts val="0"/>
              </a:spcAft>
              <a:buNone/>
            </a:pPr>
            <a:endParaRPr sz="7525">
              <a:solidFill>
                <a:schemeClr val="dk1"/>
              </a:solidFill>
              <a:latin typeface="Calibri"/>
              <a:ea typeface="Calibri"/>
              <a:cs typeface="Calibri"/>
              <a:sym typeface="Calibri"/>
            </a:endParaRPr>
          </a:p>
        </p:txBody>
      </p:sp>
      <p:sp>
        <p:nvSpPr>
          <p:cNvPr id="65" name="Google Shape;65;p3"/>
          <p:cNvSpPr/>
          <p:nvPr/>
        </p:nvSpPr>
        <p:spPr>
          <a:xfrm>
            <a:off x="0" y="4800601"/>
            <a:ext cx="38404801" cy="45719"/>
          </a:xfrm>
          <a:prstGeom prst="rect">
            <a:avLst/>
          </a:prstGeom>
          <a:solidFill>
            <a:srgbClr val="415961"/>
          </a:solidFill>
          <a:ln w="152400" cap="flat" cmpd="sng">
            <a:solidFill>
              <a:srgbClr val="415961"/>
            </a:solidFill>
            <a:prstDash val="solid"/>
            <a:miter lim="800000"/>
            <a:headEnd type="none" w="sm" len="sm"/>
            <a:tailEnd type="none" w="sm" len="sm"/>
          </a:ln>
        </p:spPr>
        <p:txBody>
          <a:bodyPr spcFirstLastPara="1" wrap="square" lIns="80000" tIns="40000" rIns="80000" bIns="40000" anchor="ctr" anchorCtr="0">
            <a:noAutofit/>
          </a:bodyPr>
          <a:lstStyle/>
          <a:p>
            <a:pPr marL="0" marR="0" lvl="0" indent="0" algn="l" rtl="0">
              <a:spcBef>
                <a:spcPts val="0"/>
              </a:spcBef>
              <a:spcAft>
                <a:spcPts val="0"/>
              </a:spcAft>
              <a:buNone/>
            </a:pPr>
            <a:endParaRPr sz="7525">
              <a:solidFill>
                <a:schemeClr val="dk1"/>
              </a:solidFill>
              <a:latin typeface="Calibri"/>
              <a:ea typeface="Calibri"/>
              <a:cs typeface="Calibri"/>
              <a:sym typeface="Calibri"/>
            </a:endParaRPr>
          </a:p>
        </p:txBody>
      </p:sp>
      <p:sp>
        <p:nvSpPr>
          <p:cNvPr id="66" name="Google Shape;66;p3"/>
          <p:cNvSpPr txBox="1"/>
          <p:nvPr/>
        </p:nvSpPr>
        <p:spPr>
          <a:xfrm>
            <a:off x="1371392" y="32315728"/>
            <a:ext cx="2200275" cy="294846"/>
          </a:xfrm>
          <a:prstGeom prst="rect">
            <a:avLst/>
          </a:prstGeom>
          <a:noFill/>
          <a:ln>
            <a:noFill/>
          </a:ln>
        </p:spPr>
        <p:txBody>
          <a:bodyPr spcFirstLastPara="1" wrap="square" lIns="79850" tIns="39900" rIns="79850" bIns="39900" anchor="t" anchorCtr="0">
            <a:noAutofit/>
          </a:bodyPr>
          <a:lstStyle/>
          <a:p>
            <a:pPr marL="0" marR="0" lvl="0" indent="0" algn="l" rtl="0">
              <a:lnSpc>
                <a:spcPct val="65000"/>
              </a:lnSpc>
              <a:spcBef>
                <a:spcPts val="0"/>
              </a:spcBef>
              <a:spcAft>
                <a:spcPts val="0"/>
              </a:spcAft>
              <a:buNone/>
            </a:pPr>
            <a:r>
              <a:rPr lang="en-US" sz="438" b="1">
                <a:solidFill>
                  <a:srgbClr val="BFBFBF"/>
                </a:solidFill>
                <a:latin typeface="Arial"/>
                <a:ea typeface="Arial"/>
                <a:cs typeface="Arial"/>
                <a:sym typeface="Arial"/>
              </a:rPr>
              <a:t>RESEARCH POSTER PRESENTATION DESIGN © 2015</a:t>
            </a:r>
            <a:endParaRPr/>
          </a:p>
          <a:p>
            <a:pPr marL="0" marR="0" lvl="0" indent="0" algn="l" rtl="0">
              <a:lnSpc>
                <a:spcPct val="65000"/>
              </a:lnSpc>
              <a:spcBef>
                <a:spcPts val="482"/>
              </a:spcBef>
              <a:spcAft>
                <a:spcPts val="0"/>
              </a:spcAft>
              <a:buNone/>
            </a:pPr>
            <a:r>
              <a:rPr lang="en-US" sz="963" b="1">
                <a:solidFill>
                  <a:srgbClr val="BFBFBF"/>
                </a:solidFill>
                <a:latin typeface="Arial"/>
                <a:ea typeface="Arial"/>
                <a:cs typeface="Arial"/>
                <a:sym typeface="Arial"/>
              </a:rPr>
              <a:t>www.PosterPresentations.com</a:t>
            </a:r>
            <a:endParaRPr/>
          </a:p>
        </p:txBody>
      </p:sp>
      <p:sp>
        <p:nvSpPr>
          <p:cNvPr id="67" name="Google Shape;67;p3"/>
          <p:cNvSpPr/>
          <p:nvPr/>
        </p:nvSpPr>
        <p:spPr>
          <a:xfrm>
            <a:off x="418096" y="5475146"/>
            <a:ext cx="8801100" cy="26736674"/>
          </a:xfrm>
          <a:prstGeom prst="roundRect">
            <a:avLst>
              <a:gd name="adj" fmla="val 4178"/>
            </a:avLst>
          </a:prstGeom>
          <a:gradFill>
            <a:gsLst>
              <a:gs pos="0">
                <a:srgbClr val="CDD2DE"/>
              </a:gs>
              <a:gs pos="100000">
                <a:srgbClr val="F3F5FA"/>
              </a:gs>
            </a:gsLst>
            <a:lin ang="16200000" scaled="0"/>
          </a:gradFill>
          <a:ln w="25400" cap="flat" cmpd="sng">
            <a:solidFill>
              <a:srgbClr val="415961">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sp>
        <p:nvSpPr>
          <p:cNvPr id="68" name="Google Shape;68;p3"/>
          <p:cNvSpPr/>
          <p:nvPr/>
        </p:nvSpPr>
        <p:spPr>
          <a:xfrm>
            <a:off x="10009581" y="5475146"/>
            <a:ext cx="8801100" cy="26736674"/>
          </a:xfrm>
          <a:prstGeom prst="roundRect">
            <a:avLst>
              <a:gd name="adj" fmla="val 4494"/>
            </a:avLst>
          </a:prstGeom>
          <a:gradFill>
            <a:gsLst>
              <a:gs pos="0">
                <a:srgbClr val="CDD2DE"/>
              </a:gs>
              <a:gs pos="100000">
                <a:srgbClr val="F3F5FA"/>
              </a:gs>
            </a:gsLst>
            <a:lin ang="16200000" scaled="0"/>
          </a:gradFill>
          <a:ln w="25400" cap="flat" cmpd="sng">
            <a:solidFill>
              <a:srgbClr val="415961">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sp>
        <p:nvSpPr>
          <p:cNvPr id="69" name="Google Shape;69;p3"/>
          <p:cNvSpPr/>
          <p:nvPr/>
        </p:nvSpPr>
        <p:spPr>
          <a:xfrm>
            <a:off x="19601066" y="5475146"/>
            <a:ext cx="8801100" cy="26736674"/>
          </a:xfrm>
          <a:prstGeom prst="roundRect">
            <a:avLst>
              <a:gd name="adj" fmla="val 4810"/>
            </a:avLst>
          </a:prstGeom>
          <a:gradFill>
            <a:gsLst>
              <a:gs pos="0">
                <a:srgbClr val="CDD2DE"/>
              </a:gs>
              <a:gs pos="100000">
                <a:srgbClr val="F3F5FA"/>
              </a:gs>
            </a:gsLst>
            <a:lin ang="16200000" scaled="0"/>
          </a:gradFill>
          <a:ln w="25400" cap="flat" cmpd="sng">
            <a:solidFill>
              <a:srgbClr val="415961">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sp>
        <p:nvSpPr>
          <p:cNvPr id="70" name="Google Shape;70;p3"/>
          <p:cNvSpPr/>
          <p:nvPr/>
        </p:nvSpPr>
        <p:spPr>
          <a:xfrm>
            <a:off x="29192550" y="5475146"/>
            <a:ext cx="8801100" cy="26736674"/>
          </a:xfrm>
          <a:prstGeom prst="roundRect">
            <a:avLst>
              <a:gd name="adj" fmla="val 3863"/>
            </a:avLst>
          </a:prstGeom>
          <a:gradFill>
            <a:gsLst>
              <a:gs pos="0">
                <a:srgbClr val="CDD2DE"/>
              </a:gs>
              <a:gs pos="100000">
                <a:srgbClr val="F3F5FA"/>
              </a:gs>
            </a:gsLst>
            <a:lin ang="16200000" scaled="0"/>
          </a:gradFill>
          <a:ln w="25400" cap="flat" cmpd="sng">
            <a:solidFill>
              <a:srgbClr val="415961">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grpSp>
        <p:nvGrpSpPr>
          <p:cNvPr id="71" name="Google Shape;71;p3"/>
          <p:cNvGrpSpPr/>
          <p:nvPr/>
        </p:nvGrpSpPr>
        <p:grpSpPr>
          <a:xfrm>
            <a:off x="-9822040" y="-1"/>
            <a:ext cx="9641507" cy="32918401"/>
            <a:chOff x="-11225189" y="-1"/>
            <a:chExt cx="11018865" cy="32918401"/>
          </a:xfrm>
        </p:grpSpPr>
        <p:sp>
          <p:nvSpPr>
            <p:cNvPr id="72" name="Google Shape;72;p3"/>
            <p:cNvSpPr/>
            <p:nvPr/>
          </p:nvSpPr>
          <p:spPr>
            <a:xfrm>
              <a:off x="-11216136" y="-1"/>
              <a:ext cx="11009812" cy="32918401"/>
            </a:xfrm>
            <a:prstGeom prst="rect">
              <a:avLst/>
            </a:prstGeom>
            <a:solidFill>
              <a:srgbClr val="0C0C0C"/>
            </a:solidFill>
            <a:ln>
              <a:noFill/>
            </a:ln>
          </p:spPr>
          <p:txBody>
            <a:bodyPr spcFirstLastPara="1" wrap="square" lIns="457200" tIns="457200" rIns="457200" bIns="0" anchor="t" anchorCtr="0">
              <a:noAutofit/>
            </a:bodyPr>
            <a:lstStyle/>
            <a:p>
              <a:pPr marL="0" marR="0" lvl="0" indent="0" algn="ctr" rtl="0">
                <a:lnSpc>
                  <a:spcPct val="100000"/>
                </a:lnSpc>
                <a:spcBef>
                  <a:spcPts val="0"/>
                </a:spcBef>
                <a:spcAft>
                  <a:spcPts val="0"/>
                </a:spcAft>
                <a:buClr>
                  <a:srgbClr val="FF0000"/>
                </a:buClr>
                <a:buSzPts val="2800"/>
                <a:buFont typeface="Trebuchet MS"/>
                <a:buNone/>
              </a:pPr>
              <a:r>
                <a:rPr lang="en-US" sz="2800" b="1">
                  <a:solidFill>
                    <a:srgbClr val="FF0000"/>
                  </a:solidFill>
                  <a:latin typeface="Trebuchet MS"/>
                  <a:ea typeface="Trebuchet MS"/>
                  <a:cs typeface="Trebuchet MS"/>
                  <a:sym typeface="Trebuchet MS"/>
                </a:rPr>
                <a:t>(—THIS SIDEBAR DOES NOT PRINT—)</a:t>
              </a:r>
              <a:endParaRPr sz="28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3500" b="1">
                  <a:solidFill>
                    <a:schemeClr val="lt1"/>
                  </a:solidFill>
                  <a:latin typeface="Trebuchet MS"/>
                  <a:ea typeface="Trebuchet MS"/>
                  <a:cs typeface="Trebuchet MS"/>
                  <a:sym typeface="Trebuchet MS"/>
                </a:rPr>
                <a:t>DESIGN GUIDE</a:t>
              </a:r>
              <a:endParaRPr/>
            </a:p>
            <a:p>
              <a:pPr marL="0" marR="0" lvl="0" indent="0" algn="ctr" rtl="0">
                <a:spcBef>
                  <a:spcPts val="0"/>
                </a:spcBef>
                <a:spcAft>
                  <a:spcPts val="0"/>
                </a:spcAft>
                <a:buNone/>
              </a:pPr>
              <a:endParaRPr sz="245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i="0">
                  <a:solidFill>
                    <a:schemeClr val="lt1"/>
                  </a:solidFill>
                  <a:latin typeface="Trebuchet MS"/>
                  <a:ea typeface="Trebuchet MS"/>
                  <a:cs typeface="Trebuchet MS"/>
                  <a:sym typeface="Trebuchet MS"/>
                </a:rPr>
                <a:t>This PowerPoint 2007 template produces a 36”x48” presentation poster. </a:t>
              </a:r>
              <a:r>
                <a:rPr lang="en-US" sz="2450">
                  <a:solidFill>
                    <a:schemeClr val="lt1"/>
                  </a:solidFill>
                  <a:latin typeface="Trebuchet MS"/>
                  <a:ea typeface="Trebuchet MS"/>
                  <a:cs typeface="Trebuchet MS"/>
                  <a:sym typeface="Trebuchet MS"/>
                </a:rPr>
                <a:t>You can use it to create your research poster and save valuable time placing titles, subtitles, text, and graphics. </a:t>
              </a:r>
              <a:endParaRPr/>
            </a:p>
            <a:p>
              <a:pPr marL="0" marR="0" lvl="0" indent="0" algn="l" rtl="0">
                <a:spcBef>
                  <a:spcPts val="0"/>
                </a:spcBef>
                <a:spcAft>
                  <a:spcPts val="0"/>
                </a:spcAft>
                <a:buNone/>
              </a:pP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a:solidFill>
                    <a:schemeClr val="lt1"/>
                  </a:solidFill>
                  <a:latin typeface="Trebuchet MS"/>
                  <a:ea typeface="Trebuchet MS"/>
                  <a:cs typeface="Trebuchet MS"/>
                  <a:sym typeface="Trebuchet MS"/>
                </a:rPr>
                <a:t>We provide a series of online tutorials that will guide you through the poster design process and answer your poster production questions. To view our template tutorials, go online to </a:t>
              </a:r>
              <a:r>
                <a:rPr lang="en-US" sz="2450" b="1">
                  <a:solidFill>
                    <a:srgbClr val="FFC000"/>
                  </a:solidFill>
                  <a:latin typeface="Trebuchet MS"/>
                  <a:ea typeface="Trebuchet MS"/>
                  <a:cs typeface="Trebuchet MS"/>
                  <a:sym typeface="Trebuchet MS"/>
                </a:rPr>
                <a:t>PosterPresentations.com</a:t>
              </a:r>
              <a:r>
                <a:rPr lang="en-US" sz="2450" b="1">
                  <a:solidFill>
                    <a:schemeClr val="lt1"/>
                  </a:solidFill>
                  <a:latin typeface="Trebuchet MS"/>
                  <a:ea typeface="Trebuchet MS"/>
                  <a:cs typeface="Trebuchet MS"/>
                  <a:sym typeface="Trebuchet MS"/>
                </a:rPr>
                <a:t> </a:t>
              </a:r>
              <a:r>
                <a:rPr lang="en-US" sz="2450">
                  <a:solidFill>
                    <a:schemeClr val="lt1"/>
                  </a:solidFill>
                  <a:latin typeface="Trebuchet MS"/>
                  <a:ea typeface="Trebuchet MS"/>
                  <a:cs typeface="Trebuchet MS"/>
                  <a:sym typeface="Trebuchet MS"/>
                </a:rPr>
                <a:t>and click on HELP DESK.</a:t>
              </a:r>
              <a:endParaRPr/>
            </a:p>
            <a:p>
              <a:pPr marL="0" marR="0" lvl="0" indent="0" algn="l" rtl="0">
                <a:spcBef>
                  <a:spcPts val="0"/>
                </a:spcBef>
                <a:spcAft>
                  <a:spcPts val="0"/>
                </a:spcAft>
                <a:buNone/>
              </a:pP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a:solidFill>
                    <a:schemeClr val="lt1"/>
                  </a:solidFill>
                  <a:latin typeface="Trebuchet MS"/>
                  <a:ea typeface="Trebuchet MS"/>
                  <a:cs typeface="Trebuchet MS"/>
                  <a:sym typeface="Trebuchet MS"/>
                </a:rPr>
                <a:t>When you are ready to print your poster, go online to </a:t>
              </a:r>
              <a:r>
                <a:rPr lang="en-US" sz="2450" b="0">
                  <a:solidFill>
                    <a:schemeClr val="lt1"/>
                  </a:solidFill>
                  <a:latin typeface="Trebuchet MS"/>
                  <a:ea typeface="Trebuchet MS"/>
                  <a:cs typeface="Trebuchet MS"/>
                  <a:sym typeface="Trebuchet MS"/>
                </a:rPr>
                <a:t>PosterPresentations.com</a:t>
              </a:r>
              <a:br>
                <a:rPr lang="en-US" sz="2450">
                  <a:solidFill>
                    <a:schemeClr val="lt1"/>
                  </a:solidFill>
                  <a:latin typeface="Trebuchet MS"/>
                  <a:ea typeface="Trebuchet MS"/>
                  <a:cs typeface="Trebuchet MS"/>
                  <a:sym typeface="Trebuchet MS"/>
                </a:rPr>
              </a:b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b="0">
                  <a:solidFill>
                    <a:schemeClr val="lt1"/>
                  </a:solidFill>
                  <a:latin typeface="Trebuchet MS"/>
                  <a:ea typeface="Trebuchet MS"/>
                  <a:cs typeface="Trebuchet MS"/>
                  <a:sym typeface="Trebuchet MS"/>
                </a:rPr>
                <a:t>Need assistance? Call us at </a:t>
              </a:r>
              <a:r>
                <a:rPr lang="en-US" sz="2450" b="0">
                  <a:solidFill>
                    <a:srgbClr val="FFC000"/>
                  </a:solidFill>
                  <a:latin typeface="Trebuchet MS"/>
                  <a:ea typeface="Trebuchet MS"/>
                  <a:cs typeface="Trebuchet MS"/>
                  <a:sym typeface="Trebuchet MS"/>
                </a:rPr>
                <a:t>1.510.649.3001</a:t>
              </a:r>
              <a:endParaRPr/>
            </a:p>
            <a:p>
              <a:pPr marL="0" marR="0" lvl="0" indent="0" algn="l" rtl="0">
                <a:spcBef>
                  <a:spcPts val="0"/>
                </a:spcBef>
                <a:spcAft>
                  <a:spcPts val="0"/>
                </a:spcAft>
                <a:buNone/>
              </a:pPr>
              <a:endParaRPr sz="3150" b="1">
                <a:solidFill>
                  <a:srgbClr val="FFFF00"/>
                </a:solidFill>
                <a:latin typeface="Trebuchet MS"/>
                <a:ea typeface="Trebuchet MS"/>
                <a:cs typeface="Trebuchet MS"/>
                <a:sym typeface="Trebuchet MS"/>
              </a:endParaRPr>
            </a:p>
            <a:p>
              <a:pPr marL="0" marR="0" lvl="0" indent="0" algn="ctr" rtl="0">
                <a:spcBef>
                  <a:spcPts val="0"/>
                </a:spcBef>
                <a:spcAft>
                  <a:spcPts val="0"/>
                </a:spcAft>
                <a:buNone/>
              </a:pPr>
              <a:endParaRPr sz="21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3500" b="1">
                  <a:solidFill>
                    <a:schemeClr val="lt1"/>
                  </a:solidFill>
                  <a:latin typeface="Trebuchet MS"/>
                  <a:ea typeface="Trebuchet MS"/>
                  <a:cs typeface="Trebuchet MS"/>
                  <a:sym typeface="Trebuchet MS"/>
                </a:rPr>
                <a:t>QUICK START</a:t>
              </a:r>
              <a:endParaRPr/>
            </a:p>
            <a:p>
              <a:pPr marL="0" marR="0" lvl="0" indent="0" algn="ctr" rtl="0">
                <a:spcBef>
                  <a:spcPts val="0"/>
                </a:spcBef>
                <a:spcAft>
                  <a:spcPts val="0"/>
                </a:spcAft>
                <a:buNone/>
              </a:pPr>
              <a:endParaRPr sz="28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Zoom in and out</a:t>
              </a:r>
              <a:endParaRPr/>
            </a:p>
            <a:p>
              <a:pPr marL="1655763" marR="0" lvl="0" indent="-1655763" algn="l" rtl="0">
                <a:spcBef>
                  <a:spcPts val="0"/>
                </a:spcBef>
                <a:spcAft>
                  <a:spcPts val="0"/>
                </a:spcAft>
                <a:buNone/>
              </a:pPr>
              <a:r>
                <a:rPr lang="en-US" sz="2100" b="0">
                  <a:solidFill>
                    <a:schemeClr val="lt1"/>
                  </a:solidFill>
                  <a:latin typeface="Trebuchet MS"/>
                  <a:ea typeface="Trebuchet MS"/>
                  <a:cs typeface="Trebuchet MS"/>
                  <a:sym typeface="Trebuchet MS"/>
                </a:rPr>
                <a:t>	</a:t>
              </a:r>
              <a:r>
                <a:rPr lang="en-US" sz="2100" b="0">
                  <a:solidFill>
                    <a:srgbClr val="BFBFBF"/>
                  </a:solidFill>
                  <a:latin typeface="Trebuchet MS"/>
                  <a:ea typeface="Trebuchet MS"/>
                  <a:cs typeface="Trebuchet MS"/>
                  <a:sym typeface="Trebuchet MS"/>
                </a:rPr>
                <a:t>As you work on your poster zoom in and out to the level that is more comfortable to you. </a:t>
              </a:r>
              <a:endParaRPr/>
            </a:p>
            <a:p>
              <a:pPr marL="1655763" marR="0" lvl="0" indent="-1655763" algn="l" rtl="0">
                <a:spcBef>
                  <a:spcPts val="0"/>
                </a:spcBef>
                <a:spcAft>
                  <a:spcPts val="0"/>
                </a:spcAft>
                <a:buNone/>
              </a:pPr>
              <a:r>
                <a:rPr lang="en-US" sz="2100" b="1">
                  <a:solidFill>
                    <a:srgbClr val="BFBFBF"/>
                  </a:solidFill>
                  <a:latin typeface="Trebuchet MS"/>
                  <a:ea typeface="Trebuchet MS"/>
                  <a:cs typeface="Trebuchet MS"/>
                  <a:sym typeface="Trebuchet MS"/>
                </a:rPr>
                <a:t>	</a:t>
              </a:r>
              <a:r>
                <a:rPr lang="en-US" sz="2100" b="0">
                  <a:solidFill>
                    <a:srgbClr val="BFBFBF"/>
                  </a:solidFill>
                  <a:latin typeface="Trebuchet MS"/>
                  <a:ea typeface="Trebuchet MS"/>
                  <a:cs typeface="Trebuchet MS"/>
                  <a:sym typeface="Trebuchet MS"/>
                </a:rPr>
                <a:t>Go to VIEW &gt; ZOOM.</a:t>
              </a:r>
              <a:endParaRPr/>
            </a:p>
            <a:p>
              <a:pPr marL="0" marR="0" lvl="0" indent="0" algn="l" rtl="0">
                <a:spcBef>
                  <a:spcPts val="0"/>
                </a:spcBef>
                <a:spcAft>
                  <a:spcPts val="0"/>
                </a:spcAft>
                <a:buNone/>
              </a:pPr>
              <a:endParaRPr sz="245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Title, Authors, and Affiliations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Start designing your poster by adding the title, the names of the authors, and the affiliated institutions. You can type or paste text into the provided boxes. The template will automatically adjust the size of your text to fit the title box. You can manually override this feature and change the size of your text. </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1">
                  <a:solidFill>
                    <a:srgbClr val="FFC000"/>
                  </a:solidFill>
                  <a:latin typeface="Trebuchet MS"/>
                  <a:ea typeface="Trebuchet MS"/>
                  <a:cs typeface="Trebuchet MS"/>
                  <a:sym typeface="Trebuchet MS"/>
                </a:rPr>
                <a:t>TIP: </a:t>
              </a:r>
              <a:r>
                <a:rPr lang="en-US" sz="2100" b="0">
                  <a:solidFill>
                    <a:srgbClr val="BFBFBF"/>
                  </a:solidFill>
                  <a:latin typeface="Trebuchet MS"/>
                  <a:ea typeface="Trebuchet MS"/>
                  <a:cs typeface="Trebuchet MS"/>
                  <a:sym typeface="Trebuchet MS"/>
                </a:rPr>
                <a:t>The font size of your title should be bigger than your name(s) and institution name(s).</a:t>
              </a:r>
              <a:endParaRPr/>
            </a:p>
            <a:p>
              <a:pPr marL="0" marR="0" lvl="0" indent="0" algn="l" rtl="0">
                <a:spcBef>
                  <a:spcPts val="0"/>
                </a:spcBef>
                <a:spcAft>
                  <a:spcPts val="0"/>
                </a:spcAft>
                <a:buNone/>
              </a:pPr>
              <a:br>
                <a:rPr lang="en-US" sz="2450" b="1">
                  <a:solidFill>
                    <a:schemeClr val="lt1"/>
                  </a:solidFill>
                  <a:latin typeface="Trebuchet MS"/>
                  <a:ea typeface="Trebuchet MS"/>
                  <a:cs typeface="Trebuchet MS"/>
                  <a:sym typeface="Trebuchet MS"/>
                </a:rPr>
              </a:br>
              <a:endParaRPr sz="245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Adding Logos / Seals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1">
                  <a:solidFill>
                    <a:srgbClr val="FFC000"/>
                  </a:solidFill>
                  <a:latin typeface="Trebuchet MS"/>
                  <a:ea typeface="Trebuchet MS"/>
                  <a:cs typeface="Trebuchet MS"/>
                  <a:sym typeface="Trebuchet MS"/>
                </a:rPr>
                <a:t>TIP: </a:t>
              </a:r>
              <a:r>
                <a:rPr lang="en-US" sz="2100" b="0">
                  <a:solidFill>
                    <a:srgbClr val="BFBFBF"/>
                  </a:solidFill>
                  <a:latin typeface="Trebuchet MS"/>
                  <a:ea typeface="Trebuchet MS"/>
                  <a:cs typeface="Trebuchet MS"/>
                  <a:sym typeface="Trebuchet MS"/>
                </a:rPr>
                <a:t>See if your school’s logo is available on our free poster templates page.</a:t>
              </a:r>
              <a:endParaRPr/>
            </a:p>
            <a:p>
              <a:pPr marL="0" marR="0" lvl="0" indent="0" algn="l" rtl="0">
                <a:spcBef>
                  <a:spcPts val="0"/>
                </a:spcBef>
                <a:spcAft>
                  <a:spcPts val="0"/>
                </a:spcAft>
                <a:buNone/>
              </a:pPr>
              <a:endParaRPr sz="210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Photographs / Graphics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disproportionally.</a:t>
              </a:r>
              <a:endParaRPr/>
            </a:p>
            <a:p>
              <a:pPr marL="0" marR="0" lvl="0" indent="0" algn="l" rtl="0">
                <a:spcBef>
                  <a:spcPts val="0"/>
                </a:spcBef>
                <a:spcAft>
                  <a:spcPts val="0"/>
                </a:spcAft>
                <a:buNone/>
              </a:pPr>
              <a:endParaRPr sz="210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Image Quality Check</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Zoom in and look at your images at 100% magnification. If they look good they will print well. </a:t>
              </a:r>
              <a:endParaRPr sz="2450" b="0">
                <a:solidFill>
                  <a:schemeClr val="lt1"/>
                </a:solidFill>
                <a:latin typeface="Trebuchet MS"/>
                <a:ea typeface="Trebuchet MS"/>
                <a:cs typeface="Trebuchet MS"/>
                <a:sym typeface="Trebuchet MS"/>
              </a:endParaRPr>
            </a:p>
          </p:txBody>
        </p:sp>
        <p:cxnSp>
          <p:nvCxnSpPr>
            <p:cNvPr id="73" name="Google Shape;73;p3"/>
            <p:cNvCxnSpPr/>
            <p:nvPr/>
          </p:nvCxnSpPr>
          <p:spPr>
            <a:xfrm>
              <a:off x="-11225189" y="8422500"/>
              <a:ext cx="10999746" cy="3341"/>
            </a:xfrm>
            <a:prstGeom prst="straightConnector1">
              <a:avLst/>
            </a:prstGeom>
            <a:noFill/>
            <a:ln w="9525" cap="flat" cmpd="sng">
              <a:solidFill>
                <a:srgbClr val="FFC000"/>
              </a:solidFill>
              <a:prstDash val="solid"/>
              <a:round/>
              <a:headEnd type="none" w="sm" len="sm"/>
              <a:tailEnd type="none" w="sm" len="sm"/>
            </a:ln>
          </p:spPr>
        </p:cxnSp>
        <p:pic>
          <p:nvPicPr>
            <p:cNvPr id="74" name="Google Shape;74;p3"/>
            <p:cNvPicPr preferRelativeResize="0"/>
            <p:nvPr/>
          </p:nvPicPr>
          <p:blipFill rotWithShape="1">
            <a:blip r:embed="rId3">
              <a:alphaModFix/>
            </a:blip>
            <a:srcRect/>
            <a:stretch/>
          </p:blipFill>
          <p:spPr>
            <a:xfrm>
              <a:off x="-10740740" y="10261718"/>
              <a:ext cx="1597666" cy="1201935"/>
            </a:xfrm>
            <a:prstGeom prst="rect">
              <a:avLst/>
            </a:prstGeom>
            <a:noFill/>
            <a:ln>
              <a:noFill/>
            </a:ln>
          </p:spPr>
        </p:pic>
        <p:pic>
          <p:nvPicPr>
            <p:cNvPr id="75" name="Google Shape;75;p3"/>
            <p:cNvPicPr preferRelativeResize="0"/>
            <p:nvPr/>
          </p:nvPicPr>
          <p:blipFill rotWithShape="1">
            <a:blip r:embed="rId4">
              <a:alphaModFix/>
            </a:blip>
            <a:srcRect/>
            <a:stretch/>
          </p:blipFill>
          <p:spPr>
            <a:xfrm>
              <a:off x="-10732765" y="15696927"/>
              <a:ext cx="9986808" cy="1053596"/>
            </a:xfrm>
            <a:prstGeom prst="rect">
              <a:avLst/>
            </a:prstGeom>
            <a:noFill/>
            <a:ln>
              <a:noFill/>
            </a:ln>
          </p:spPr>
        </p:pic>
        <p:grpSp>
          <p:nvGrpSpPr>
            <p:cNvPr id="76" name="Google Shape;76;p3"/>
            <p:cNvGrpSpPr/>
            <p:nvPr/>
          </p:nvGrpSpPr>
          <p:grpSpPr>
            <a:xfrm>
              <a:off x="-9744992" y="23540955"/>
              <a:ext cx="7531182" cy="2305105"/>
              <a:chOff x="-4470427" y="11016658"/>
              <a:chExt cx="3470785" cy="1059064"/>
            </a:xfrm>
          </p:grpSpPr>
          <p:grpSp>
            <p:nvGrpSpPr>
              <p:cNvPr id="77" name="Google Shape;77;p3"/>
              <p:cNvGrpSpPr/>
              <p:nvPr/>
            </p:nvGrpSpPr>
            <p:grpSpPr>
              <a:xfrm>
                <a:off x="-2783495" y="11060889"/>
                <a:ext cx="624431" cy="879395"/>
                <a:chOff x="-3958697" y="11117435"/>
                <a:chExt cx="779338" cy="1260167"/>
              </a:xfrm>
            </p:grpSpPr>
            <p:pic>
              <p:nvPicPr>
                <p:cNvPr id="78" name="Google Shape;78;p3"/>
                <p:cNvPicPr preferRelativeResize="0"/>
                <p:nvPr/>
              </p:nvPicPr>
              <p:blipFill rotWithShape="1">
                <a:blip r:embed="rId5">
                  <a:alphaModFix/>
                </a:blip>
                <a:srcRect/>
                <a:stretch/>
              </p:blipFill>
              <p:spPr>
                <a:xfrm>
                  <a:off x="-3948160" y="11117435"/>
                  <a:ext cx="768801" cy="1090857"/>
                </a:xfrm>
                <a:prstGeom prst="rect">
                  <a:avLst/>
                </a:prstGeom>
                <a:noFill/>
                <a:ln>
                  <a:noFill/>
                </a:ln>
              </p:spPr>
            </p:pic>
            <p:sp>
              <p:nvSpPr>
                <p:cNvPr id="79" name="Google Shape;79;p3"/>
                <p:cNvSpPr txBox="1"/>
                <p:nvPr/>
              </p:nvSpPr>
              <p:spPr>
                <a:xfrm>
                  <a:off x="-3958697" y="12114178"/>
                  <a:ext cx="779337" cy="26342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1400" b="1">
                      <a:solidFill>
                        <a:schemeClr val="dk1"/>
                      </a:solidFill>
                      <a:latin typeface="Calibri"/>
                      <a:ea typeface="Calibri"/>
                      <a:cs typeface="Calibri"/>
                      <a:sym typeface="Calibri"/>
                    </a:rPr>
                    <a:t>ORIGINAL</a:t>
                  </a:r>
                  <a:endParaRPr/>
                </a:p>
              </p:txBody>
            </p:sp>
          </p:grpSp>
          <p:grpSp>
            <p:nvGrpSpPr>
              <p:cNvPr id="80" name="Google Shape;80;p3"/>
              <p:cNvGrpSpPr/>
              <p:nvPr/>
            </p:nvGrpSpPr>
            <p:grpSpPr>
              <a:xfrm>
                <a:off x="-2033159" y="11060893"/>
                <a:ext cx="1033517" cy="881161"/>
                <a:chOff x="-2921738" y="11200127"/>
                <a:chExt cx="1420279" cy="1210907"/>
              </a:xfrm>
            </p:grpSpPr>
            <p:pic>
              <p:nvPicPr>
                <p:cNvPr id="81" name="Google Shape;81;p3"/>
                <p:cNvPicPr preferRelativeResize="0"/>
                <p:nvPr/>
              </p:nvPicPr>
              <p:blipFill rotWithShape="1">
                <a:blip r:embed="rId5">
                  <a:alphaModFix/>
                </a:blip>
                <a:srcRect/>
                <a:stretch/>
              </p:blipFill>
              <p:spPr>
                <a:xfrm>
                  <a:off x="-2921738" y="11200127"/>
                  <a:ext cx="1420279" cy="1029694"/>
                </a:xfrm>
                <a:prstGeom prst="rect">
                  <a:avLst/>
                </a:prstGeom>
                <a:noFill/>
                <a:ln>
                  <a:noFill/>
                </a:ln>
              </p:spPr>
            </p:pic>
            <p:sp>
              <p:nvSpPr>
                <p:cNvPr id="82" name="Google Shape;82;p3"/>
                <p:cNvSpPr txBox="1"/>
                <p:nvPr/>
              </p:nvSpPr>
              <p:spPr>
                <a:xfrm>
                  <a:off x="-2918991" y="12175418"/>
                  <a:ext cx="1417532" cy="235616"/>
                </a:xfrm>
                <a:prstGeom prst="rect">
                  <a:avLst/>
                </a:prstGeom>
                <a:solidFill>
                  <a:srgbClr val="FF0000"/>
                </a:solidFill>
                <a:ln>
                  <a:noFill/>
                </a:ln>
              </p:spPr>
              <p:txBody>
                <a:bodyPr spcFirstLastPara="1" wrap="square" lIns="457200" tIns="91425" rIns="457200" bIns="91425" anchor="t" anchorCtr="0">
                  <a:noAutofit/>
                </a:bodyPr>
                <a:lstStyle/>
                <a:p>
                  <a:pPr marL="0" marR="0" lvl="0" indent="0" algn="ctr" rtl="0">
                    <a:spcBef>
                      <a:spcPts val="0"/>
                    </a:spcBef>
                    <a:spcAft>
                      <a:spcPts val="0"/>
                    </a:spcAft>
                    <a:buNone/>
                  </a:pPr>
                  <a:r>
                    <a:rPr lang="en-US" sz="1225" b="1">
                      <a:solidFill>
                        <a:schemeClr val="lt1"/>
                      </a:solidFill>
                      <a:latin typeface="Calibri"/>
                      <a:ea typeface="Calibri"/>
                      <a:cs typeface="Calibri"/>
                      <a:sym typeface="Calibri"/>
                    </a:rPr>
                    <a:t>DISTORTED</a:t>
                  </a:r>
                  <a:endParaRPr sz="613" b="1">
                    <a:solidFill>
                      <a:schemeClr val="lt1"/>
                    </a:solidFill>
                    <a:latin typeface="Calibri"/>
                    <a:ea typeface="Calibri"/>
                    <a:cs typeface="Calibri"/>
                    <a:sym typeface="Calibri"/>
                  </a:endParaRPr>
                </a:p>
              </p:txBody>
            </p:sp>
          </p:grpSp>
          <p:pic>
            <p:nvPicPr>
              <p:cNvPr id="83" name="Google Shape;83;p3"/>
              <p:cNvPicPr preferRelativeResize="0"/>
              <p:nvPr/>
            </p:nvPicPr>
            <p:blipFill rotWithShape="1">
              <a:blip r:embed="rId6">
                <a:alphaModFix/>
              </a:blip>
              <a:srcRect/>
              <a:stretch/>
            </p:blipFill>
            <p:spPr>
              <a:xfrm>
                <a:off x="-4470427" y="11016658"/>
                <a:ext cx="1098742" cy="847761"/>
              </a:xfrm>
              <a:prstGeom prst="rect">
                <a:avLst/>
              </a:prstGeom>
              <a:noFill/>
              <a:ln>
                <a:noFill/>
              </a:ln>
            </p:spPr>
          </p:pic>
          <p:sp>
            <p:nvSpPr>
              <p:cNvPr id="84" name="Google Shape;84;p3"/>
              <p:cNvSpPr txBox="1"/>
              <p:nvPr/>
            </p:nvSpPr>
            <p:spPr>
              <a:xfrm>
                <a:off x="-4440600" y="11665645"/>
                <a:ext cx="1035685" cy="410076"/>
              </a:xfrm>
              <a:prstGeom prst="rect">
                <a:avLst/>
              </a:prstGeom>
              <a:noFill/>
              <a:ln>
                <a:noFill/>
              </a:ln>
            </p:spPr>
            <p:txBody>
              <a:bodyPr spcFirstLastPara="1" wrap="square" lIns="457200" tIns="457200" rIns="457200" bIns="0" anchor="t"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Corner handles</a:t>
                </a:r>
                <a:endParaRPr sz="1400">
                  <a:solidFill>
                    <a:schemeClr val="lt1"/>
                  </a:solidFill>
                  <a:latin typeface="Calibri"/>
                  <a:ea typeface="Calibri"/>
                  <a:cs typeface="Calibri"/>
                  <a:sym typeface="Calibri"/>
                </a:endParaRPr>
              </a:p>
            </p:txBody>
          </p:sp>
        </p:grpSp>
        <p:grpSp>
          <p:nvGrpSpPr>
            <p:cNvPr id="85" name="Google Shape;85;p3"/>
            <p:cNvGrpSpPr/>
            <p:nvPr/>
          </p:nvGrpSpPr>
          <p:grpSpPr>
            <a:xfrm>
              <a:off x="-10405389" y="27751413"/>
              <a:ext cx="9336203" cy="2453250"/>
              <a:chOff x="-4758036" y="12734138"/>
              <a:chExt cx="4302639" cy="1127128"/>
            </a:xfrm>
          </p:grpSpPr>
          <p:pic>
            <p:nvPicPr>
              <p:cNvPr id="86" name="Google Shape;86;p3"/>
              <p:cNvPicPr preferRelativeResize="0"/>
              <p:nvPr/>
            </p:nvPicPr>
            <p:blipFill rotWithShape="1">
              <a:blip r:embed="rId7">
                <a:alphaModFix/>
              </a:blip>
              <a:srcRect/>
              <a:stretch/>
            </p:blipFill>
            <p:spPr>
              <a:xfrm>
                <a:off x="-4533347" y="12734142"/>
                <a:ext cx="1828800" cy="1117600"/>
              </a:xfrm>
              <a:prstGeom prst="rect">
                <a:avLst/>
              </a:prstGeom>
              <a:noFill/>
              <a:ln>
                <a:noFill/>
              </a:ln>
            </p:spPr>
          </p:pic>
          <p:pic>
            <p:nvPicPr>
              <p:cNvPr id="87" name="Google Shape;87;p3"/>
              <p:cNvPicPr preferRelativeResize="0"/>
              <p:nvPr/>
            </p:nvPicPr>
            <p:blipFill rotWithShape="1">
              <a:blip r:embed="rId8">
                <a:alphaModFix/>
              </a:blip>
              <a:srcRect/>
              <a:stretch/>
            </p:blipFill>
            <p:spPr>
              <a:xfrm>
                <a:off x="-2456641" y="12737835"/>
                <a:ext cx="1828800" cy="1117600"/>
              </a:xfrm>
              <a:prstGeom prst="rect">
                <a:avLst/>
              </a:prstGeom>
              <a:noFill/>
              <a:ln>
                <a:noFill/>
              </a:ln>
            </p:spPr>
          </p:pic>
          <p:sp>
            <p:nvSpPr>
              <p:cNvPr id="88" name="Google Shape;88;p3"/>
              <p:cNvSpPr txBox="1"/>
              <p:nvPr/>
            </p:nvSpPr>
            <p:spPr>
              <a:xfrm rot="-5400000">
                <a:off x="-5235785" y="13211887"/>
                <a:ext cx="1117601" cy="162104"/>
              </a:xfrm>
              <a:prstGeom prst="rect">
                <a:avLst/>
              </a:prstGeom>
              <a:noFill/>
              <a:ln>
                <a:noFill/>
              </a:ln>
            </p:spPr>
            <p:txBody>
              <a:bodyPr spcFirstLastPara="1" wrap="square" lIns="91425" tIns="91425" rIns="91425" bIns="0" anchor="t" anchorCtr="0">
                <a:noAutofit/>
              </a:bodyPr>
              <a:lstStyle/>
              <a:p>
                <a:pPr marL="0" marR="0" lvl="0" indent="0" algn="ctr" rtl="0">
                  <a:spcBef>
                    <a:spcPts val="0"/>
                  </a:spcBef>
                  <a:spcAft>
                    <a:spcPts val="0"/>
                  </a:spcAft>
                  <a:buNone/>
                </a:pPr>
                <a:r>
                  <a:rPr lang="en-US" sz="1400">
                    <a:solidFill>
                      <a:srgbClr val="92D050"/>
                    </a:solidFill>
                    <a:latin typeface="Calibri"/>
                    <a:ea typeface="Calibri"/>
                    <a:cs typeface="Calibri"/>
                    <a:sym typeface="Calibri"/>
                  </a:rPr>
                  <a:t>Good </a:t>
                </a:r>
                <a:r>
                  <a:rPr lang="en-US" sz="1400">
                    <a:solidFill>
                      <a:schemeClr val="lt1"/>
                    </a:solidFill>
                    <a:latin typeface="Calibri"/>
                    <a:ea typeface="Calibri"/>
                    <a:cs typeface="Calibri"/>
                    <a:sym typeface="Calibri"/>
                  </a:rPr>
                  <a:t>printing quality</a:t>
                </a:r>
                <a:endParaRPr sz="1400">
                  <a:solidFill>
                    <a:schemeClr val="lt1"/>
                  </a:solidFill>
                  <a:latin typeface="Calibri"/>
                  <a:ea typeface="Calibri"/>
                  <a:cs typeface="Calibri"/>
                  <a:sym typeface="Calibri"/>
                </a:endParaRPr>
              </a:p>
            </p:txBody>
          </p:sp>
          <p:sp>
            <p:nvSpPr>
              <p:cNvPr id="89" name="Google Shape;89;p3"/>
              <p:cNvSpPr txBox="1"/>
              <p:nvPr/>
            </p:nvSpPr>
            <p:spPr>
              <a:xfrm rot="-5400000">
                <a:off x="-1095250" y="13221413"/>
                <a:ext cx="1117601" cy="162104"/>
              </a:xfrm>
              <a:prstGeom prst="rect">
                <a:avLst/>
              </a:prstGeom>
              <a:noFill/>
              <a:ln>
                <a:noFill/>
              </a:ln>
            </p:spPr>
            <p:txBody>
              <a:bodyPr spcFirstLastPara="1" wrap="square" lIns="91425" tIns="91425" rIns="91425" bIns="0" anchor="t" anchorCtr="0">
                <a:noAutofit/>
              </a:bodyPr>
              <a:lstStyle/>
              <a:p>
                <a:pPr marL="0" marR="0" lvl="0" indent="0" algn="ctr" rtl="0">
                  <a:spcBef>
                    <a:spcPts val="0"/>
                  </a:spcBef>
                  <a:spcAft>
                    <a:spcPts val="0"/>
                  </a:spcAft>
                  <a:buNone/>
                </a:pPr>
                <a:r>
                  <a:rPr lang="en-US" sz="1400">
                    <a:solidFill>
                      <a:srgbClr val="FF0000"/>
                    </a:solidFill>
                    <a:latin typeface="Calibri"/>
                    <a:ea typeface="Calibri"/>
                    <a:cs typeface="Calibri"/>
                    <a:sym typeface="Calibri"/>
                  </a:rPr>
                  <a:t>Bad </a:t>
                </a:r>
                <a:r>
                  <a:rPr lang="en-US" sz="1400">
                    <a:solidFill>
                      <a:schemeClr val="lt1"/>
                    </a:solidFill>
                    <a:latin typeface="Calibri"/>
                    <a:ea typeface="Calibri"/>
                    <a:cs typeface="Calibri"/>
                    <a:sym typeface="Calibri"/>
                  </a:rPr>
                  <a:t>printing quality</a:t>
                </a:r>
                <a:endParaRPr/>
              </a:p>
            </p:txBody>
          </p:sp>
        </p:grpSp>
      </p:grpSp>
      <p:grpSp>
        <p:nvGrpSpPr>
          <p:cNvPr id="90" name="Google Shape;90;p3"/>
          <p:cNvGrpSpPr/>
          <p:nvPr/>
        </p:nvGrpSpPr>
        <p:grpSpPr>
          <a:xfrm>
            <a:off x="38638109" y="-55065"/>
            <a:ext cx="9679372" cy="32973464"/>
            <a:chOff x="44157838" y="-55065"/>
            <a:chExt cx="11062139" cy="32973464"/>
          </a:xfrm>
        </p:grpSpPr>
        <p:sp>
          <p:nvSpPr>
            <p:cNvPr id="91" name="Google Shape;91;p3"/>
            <p:cNvSpPr/>
            <p:nvPr/>
          </p:nvSpPr>
          <p:spPr>
            <a:xfrm>
              <a:off x="44157838" y="-55065"/>
              <a:ext cx="11062139" cy="32973464"/>
            </a:xfrm>
            <a:prstGeom prst="rect">
              <a:avLst/>
            </a:prstGeom>
            <a:solidFill>
              <a:srgbClr val="0C0C0C"/>
            </a:solidFill>
            <a:ln>
              <a:noFill/>
            </a:ln>
          </p:spPr>
          <p:txBody>
            <a:bodyPr spcFirstLastPara="1" wrap="square" lIns="457200" tIns="457200" rIns="457200" bIns="0" anchor="t" anchorCtr="0">
              <a:noAutofit/>
            </a:bodyPr>
            <a:lstStyle/>
            <a:p>
              <a:pPr marL="0" marR="0" lvl="0" indent="0" algn="ctr" rtl="0">
                <a:spcBef>
                  <a:spcPts val="0"/>
                </a:spcBef>
                <a:spcAft>
                  <a:spcPts val="0"/>
                </a:spcAft>
                <a:buNone/>
              </a:pPr>
              <a:r>
                <a:rPr lang="en-US" sz="3500" b="1">
                  <a:solidFill>
                    <a:schemeClr val="lt1"/>
                  </a:solidFill>
                  <a:latin typeface="Trebuchet MS"/>
                  <a:ea typeface="Trebuchet MS"/>
                  <a:cs typeface="Trebuchet MS"/>
                  <a:sym typeface="Trebuchet MS"/>
                </a:rPr>
                <a:t>QUICK START (cont.)</a:t>
              </a:r>
              <a:endParaRPr/>
            </a:p>
            <a:p>
              <a:pPr marL="0" marR="0" lvl="0" indent="0" algn="ctr" rtl="0">
                <a:spcBef>
                  <a:spcPts val="0"/>
                </a:spcBef>
                <a:spcAft>
                  <a:spcPts val="0"/>
                </a:spcAft>
                <a:buNone/>
              </a:pPr>
              <a:endParaRPr sz="315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How to change the template color theme</a:t>
              </a:r>
              <a:endParaRPr/>
            </a:p>
            <a:p>
              <a:pPr marL="0" marR="0" lvl="2"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You can easily change the color theme of your poster by going to the DESIGN menu, click on COLORS, and choose the color theme of your choice. You can also create your own color theme.</a:t>
              </a:r>
              <a:endParaRPr/>
            </a:p>
            <a:p>
              <a:pPr marL="0" marR="0" lvl="2"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You can also manually change the color of your background by going to VIEW &gt; SLIDE MASTER.  After you finish working on the master be sure to go to VIEW &gt; NORMAL to continue working on your poster.</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How to add Text</a:t>
              </a:r>
              <a:endParaRPr/>
            </a:p>
            <a:p>
              <a:pPr marL="2857302" marR="0" lvl="2" indent="0" algn="l" rtl="0">
                <a:spcBef>
                  <a:spcPts val="0"/>
                </a:spcBef>
                <a:spcAft>
                  <a:spcPts val="0"/>
                </a:spcAft>
                <a:buNone/>
              </a:pPr>
              <a:r>
                <a:rPr lang="en-US" sz="2100" b="0" i="0" u="none" strike="noStrike" cap="none">
                  <a:solidFill>
                    <a:srgbClr val="BFBFBF"/>
                  </a:solidFill>
                  <a:latin typeface="Trebuchet MS"/>
                  <a:ea typeface="Trebuchet MS"/>
                  <a:cs typeface="Trebuchet MS"/>
                  <a:sym typeface="Trebuchet MS"/>
                </a:rPr>
                <a:t>The template comes with a number of pre-formatted placeholders for headers and text blocks. You can add more blocks by copying and pasting the existing ones or by adding a text box from the HOME menu. </a:t>
              </a:r>
              <a:endParaRPr/>
            </a:p>
            <a:p>
              <a:pPr marL="1328548" marR="0" lvl="2"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BFBFBF"/>
                </a:buClr>
                <a:buSzPts val="2100"/>
                <a:buFont typeface="Trebuchet MS"/>
                <a:buNone/>
              </a:pPr>
              <a:r>
                <a:rPr lang="en-US" sz="2100" b="0">
                  <a:solidFill>
                    <a:srgbClr val="BFBFBF"/>
                  </a:solidFill>
                  <a:latin typeface="Trebuchet MS"/>
                  <a:ea typeface="Trebuchet MS"/>
                  <a:cs typeface="Trebuchet MS"/>
                  <a:sym typeface="Trebuchet MS"/>
                </a:rPr>
                <a:t> </a:t>
              </a:r>
              <a:r>
                <a:rPr lang="en-US" sz="2800" b="1" i="0" u="none" strike="noStrike" cap="none">
                  <a:solidFill>
                    <a:srgbClr val="FFC000"/>
                  </a:solidFill>
                  <a:latin typeface="Trebuchet MS"/>
                  <a:ea typeface="Trebuchet MS"/>
                  <a:cs typeface="Trebuchet MS"/>
                  <a:sym typeface="Trebuchet MS"/>
                </a:rPr>
                <a:t>Text size</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Adjust the size of your text based on how much content you have to present. The default template text offers a good starting point. Follow the conference requirements.</a:t>
              </a:r>
              <a:endParaRPr sz="2100" b="0">
                <a:solidFill>
                  <a:srgbClr val="BFBFBF"/>
                </a:solidFill>
                <a:latin typeface="Trebuchet MS"/>
                <a:ea typeface="Trebuchet MS"/>
                <a:cs typeface="Trebuchet MS"/>
                <a:sym typeface="Trebuchet MS"/>
              </a:endParaRPr>
            </a:p>
            <a:p>
              <a:pPr marL="1328548" marR="0" lvl="2"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How to add Tables</a:t>
              </a:r>
              <a:endParaRPr/>
            </a:p>
            <a:p>
              <a:pPr marL="1514078" marR="0" lvl="1" indent="0" algn="l" rtl="0">
                <a:spcBef>
                  <a:spcPts val="0"/>
                </a:spcBef>
                <a:spcAft>
                  <a:spcPts val="0"/>
                </a:spcAft>
                <a:buNone/>
              </a:pPr>
              <a:r>
                <a:rPr lang="en-US" sz="2100" b="0" i="0" u="none" strike="noStrike" cap="none">
                  <a:solidFill>
                    <a:srgbClr val="BFBFBF"/>
                  </a:solidFill>
                  <a:latin typeface="Trebuchet MS"/>
                  <a:ea typeface="Trebuchet MS"/>
                  <a:cs typeface="Trebuchet MS"/>
                  <a:sym typeface="Trebuchet MS"/>
                </a:rPr>
                <a:t>To add a table from scratch go to the INSERT menu and </a:t>
              </a:r>
              <a:br>
                <a:rPr lang="en-US" sz="2100" b="0" i="0" u="none" strike="noStrike" cap="none">
                  <a:solidFill>
                    <a:srgbClr val="BFBFBF"/>
                  </a:solidFill>
                  <a:latin typeface="Trebuchet MS"/>
                  <a:ea typeface="Trebuchet MS"/>
                  <a:cs typeface="Trebuchet MS"/>
                  <a:sym typeface="Trebuchet MS"/>
                </a:rPr>
              </a:br>
              <a:r>
                <a:rPr lang="en-US" sz="2100" b="0" i="0" u="none" strike="noStrike" cap="none">
                  <a:solidFill>
                    <a:srgbClr val="BFBFBF"/>
                  </a:solidFill>
                  <a:latin typeface="Trebuchet MS"/>
                  <a:ea typeface="Trebuchet MS"/>
                  <a:cs typeface="Trebuchet MS"/>
                  <a:sym typeface="Trebuchet MS"/>
                </a:rPr>
                <a:t>click on TABLE. A drop-down box will help you select rows and columns. </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You can also copy and a paste a table from Word or another PowerPoint document. A pasted table may need to be re-formatted by RIGHT-CLICK &gt; FORMAT SHAPE, TEXT BOX, Margins.</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Graphs / Charts</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You can simply copy and paste charts and graphs from Excel or Word. Some reformatting may be required depending on how the original document has been created.</a:t>
              </a:r>
              <a:endParaRPr/>
            </a:p>
            <a:p>
              <a:pPr marL="0" marR="0" lvl="0"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How to change the column configuration</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RIGHT-CLICK on the poster background and select LAYOUT to see the column options available for this template. The poster columns can also be customized on the Master. VIEW &gt; MASTER.</a:t>
              </a:r>
              <a:endParaRPr/>
            </a:p>
            <a:p>
              <a:pPr marL="0" marR="0" lvl="0" indent="0" algn="ctr" rtl="0">
                <a:lnSpc>
                  <a:spcPct val="100000"/>
                </a:lnSpc>
                <a:spcBef>
                  <a:spcPts val="0"/>
                </a:spcBef>
                <a:spcAft>
                  <a:spcPts val="0"/>
                </a:spcAft>
                <a:buClr>
                  <a:schemeClr val="lt1"/>
                </a:buClr>
                <a:buSzPts val="2800"/>
                <a:buFont typeface="Calibri"/>
                <a:buNone/>
              </a:pPr>
              <a:endParaRPr sz="2800" b="1" i="0" u="none" strike="noStrike" cap="none">
                <a:solidFill>
                  <a:srgbClr val="FFC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How to remove the info bars</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endParaRPr/>
            </a:p>
            <a:p>
              <a:pPr marL="0" marR="0" lvl="0"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Save your work</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Save your template as a PowerPoint document. For printing, save as PowerPoint or “Print-quality” PDF.</a:t>
              </a:r>
              <a:endParaRPr/>
            </a:p>
            <a:p>
              <a:pPr marL="0" marR="0" lvl="0" indent="0" algn="l" rtl="0">
                <a:lnSpc>
                  <a:spcPct val="100000"/>
                </a:lnSpc>
                <a:spcBef>
                  <a:spcPts val="0"/>
                </a:spcBef>
                <a:spcAft>
                  <a:spcPts val="0"/>
                </a:spcAft>
                <a:buClr>
                  <a:schemeClr val="lt1"/>
                </a:buClr>
                <a:buSzPts val="2100"/>
                <a:buFont typeface="Calibri"/>
                <a:buNone/>
              </a:pPr>
              <a:endParaRPr sz="2100" b="0">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Print your poster</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endParaRPr/>
            </a:p>
            <a:p>
              <a:pPr marL="0" marR="0" lvl="0" indent="0" algn="l" rtl="0">
                <a:lnSpc>
                  <a:spcPct val="100000"/>
                </a:lnSpc>
                <a:spcBef>
                  <a:spcPts val="0"/>
                </a:spcBef>
                <a:spcAft>
                  <a:spcPts val="0"/>
                </a:spcAft>
                <a:buClr>
                  <a:schemeClr val="lt1"/>
                </a:buClr>
                <a:buSzPts val="2450"/>
                <a:buFont typeface="Calibri"/>
                <a:buNone/>
              </a:pPr>
              <a:endParaRPr sz="2450" b="0" i="0" u="none" strike="noStrike" cap="none">
                <a:solidFill>
                  <a:srgbClr val="BFBFBF"/>
                </a:solidFill>
                <a:latin typeface="Trebuchet MS"/>
                <a:ea typeface="Trebuchet MS"/>
                <a:cs typeface="Trebuchet MS"/>
                <a:sym typeface="Trebuchet MS"/>
              </a:endParaRPr>
            </a:p>
          </p:txBody>
        </p:sp>
        <p:pic>
          <p:nvPicPr>
            <p:cNvPr id="92" name="Google Shape;92;p3"/>
            <p:cNvPicPr preferRelativeResize="0"/>
            <p:nvPr/>
          </p:nvPicPr>
          <p:blipFill rotWithShape="1">
            <a:blip r:embed="rId9">
              <a:alphaModFix/>
            </a:blip>
            <a:srcRect/>
            <a:stretch/>
          </p:blipFill>
          <p:spPr>
            <a:xfrm>
              <a:off x="46915678" y="3349444"/>
              <a:ext cx="5586150" cy="2063772"/>
            </a:xfrm>
            <a:prstGeom prst="rect">
              <a:avLst/>
            </a:prstGeom>
            <a:noFill/>
            <a:ln>
              <a:noFill/>
            </a:ln>
          </p:spPr>
        </p:pic>
        <p:pic>
          <p:nvPicPr>
            <p:cNvPr id="93" name="Google Shape;93;p3"/>
            <p:cNvPicPr preferRelativeResize="0"/>
            <p:nvPr/>
          </p:nvPicPr>
          <p:blipFill rotWithShape="1">
            <a:blip r:embed="rId10">
              <a:alphaModFix/>
            </a:blip>
            <a:srcRect/>
            <a:stretch/>
          </p:blipFill>
          <p:spPr>
            <a:xfrm>
              <a:off x="44621819" y="7740040"/>
              <a:ext cx="2969584" cy="1370577"/>
            </a:xfrm>
            <a:prstGeom prst="rect">
              <a:avLst/>
            </a:prstGeom>
            <a:noFill/>
            <a:ln>
              <a:noFill/>
            </a:ln>
          </p:spPr>
        </p:pic>
        <p:pic>
          <p:nvPicPr>
            <p:cNvPr id="94" name="Google Shape;94;p3"/>
            <p:cNvPicPr preferRelativeResize="0"/>
            <p:nvPr/>
          </p:nvPicPr>
          <p:blipFill rotWithShape="1">
            <a:blip r:embed="rId11">
              <a:alphaModFix/>
            </a:blip>
            <a:srcRect/>
            <a:stretch/>
          </p:blipFill>
          <p:spPr>
            <a:xfrm>
              <a:off x="44629619" y="12347263"/>
              <a:ext cx="1482266" cy="992162"/>
            </a:xfrm>
            <a:prstGeom prst="rect">
              <a:avLst/>
            </a:prstGeom>
            <a:noFill/>
            <a:ln>
              <a:noFill/>
            </a:ln>
          </p:spPr>
        </p:pic>
        <p:grpSp>
          <p:nvGrpSpPr>
            <p:cNvPr id="95" name="Google Shape;95;p3"/>
            <p:cNvGrpSpPr/>
            <p:nvPr/>
          </p:nvGrpSpPr>
          <p:grpSpPr>
            <a:xfrm>
              <a:off x="44487209" y="29414562"/>
              <a:ext cx="10354213" cy="1265612"/>
              <a:chOff x="44200453" y="28362388"/>
              <a:chExt cx="9771398" cy="1090622"/>
            </a:xfrm>
          </p:grpSpPr>
          <p:sp>
            <p:nvSpPr>
              <p:cNvPr id="96" name="Google Shape;96;p3"/>
              <p:cNvSpPr/>
              <p:nvPr/>
            </p:nvSpPr>
            <p:spPr>
              <a:xfrm>
                <a:off x="44200453" y="28362388"/>
                <a:ext cx="9771398" cy="109062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pic>
            <p:nvPicPr>
              <p:cNvPr id="97" name="Google Shape;97;p3" descr="http://t2.gstatic.com/images?q=tbn:ANd9GcR4APHC6TT9w54M2zn_pvCiBxUNcspYPoVxirLRphBoJabfSvu7zw">
                <a:hlinkClick r:id="rId12"/>
              </p:cNvPr>
              <p:cNvPicPr preferRelativeResize="0"/>
              <p:nvPr/>
            </p:nvPicPr>
            <p:blipFill rotWithShape="1">
              <a:blip r:embed="rId13">
                <a:alphaModFix/>
              </a:blip>
              <a:srcRect/>
              <a:stretch/>
            </p:blipFill>
            <p:spPr>
              <a:xfrm>
                <a:off x="44326394" y="28460719"/>
                <a:ext cx="914401" cy="914399"/>
              </a:xfrm>
              <a:prstGeom prst="rect">
                <a:avLst/>
              </a:prstGeom>
              <a:noFill/>
              <a:ln>
                <a:noFill/>
              </a:ln>
            </p:spPr>
          </p:pic>
          <p:sp>
            <p:nvSpPr>
              <p:cNvPr id="98" name="Google Shape;98;p3"/>
              <p:cNvSpPr txBox="1"/>
              <p:nvPr/>
            </p:nvSpPr>
            <p:spPr>
              <a:xfrm>
                <a:off x="45300663" y="28552306"/>
                <a:ext cx="8671189" cy="6365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a:solidFill>
                      <a:schemeClr val="dk2"/>
                    </a:solidFill>
                    <a:latin typeface="Trebuchet MS"/>
                    <a:ea typeface="Trebuchet MS"/>
                    <a:cs typeface="Trebuchet MS"/>
                    <a:sym typeface="Trebuchet MS"/>
                  </a:rPr>
                  <a:t>Student discounts are available on our Facebook page.</a:t>
                </a:r>
                <a:br>
                  <a:rPr lang="en-US" sz="2100">
                    <a:solidFill>
                      <a:schemeClr val="dk2"/>
                    </a:solidFill>
                    <a:latin typeface="Trebuchet MS"/>
                    <a:ea typeface="Trebuchet MS"/>
                    <a:cs typeface="Trebuchet MS"/>
                    <a:sym typeface="Trebuchet MS"/>
                  </a:rPr>
                </a:br>
                <a:r>
                  <a:rPr lang="en-US" sz="2100">
                    <a:solidFill>
                      <a:schemeClr val="dk2"/>
                    </a:solidFill>
                    <a:latin typeface="Trebuchet MS"/>
                    <a:ea typeface="Trebuchet MS"/>
                    <a:cs typeface="Trebuchet MS"/>
                    <a:sym typeface="Trebuchet MS"/>
                  </a:rPr>
                  <a:t>Go to </a:t>
                </a:r>
                <a:r>
                  <a:rPr lang="en-US" sz="2100" u="sng">
                    <a:solidFill>
                      <a:schemeClr val="dk2"/>
                    </a:solidFill>
                    <a:latin typeface="Trebuchet MS"/>
                    <a:ea typeface="Trebuchet MS"/>
                    <a:cs typeface="Trebuchet MS"/>
                    <a:sym typeface="Trebuchet MS"/>
                  </a:rPr>
                  <a:t>PosterPresentations.com</a:t>
                </a:r>
                <a:r>
                  <a:rPr lang="en-US" sz="2100">
                    <a:solidFill>
                      <a:schemeClr val="dk2"/>
                    </a:solidFill>
                    <a:latin typeface="Trebuchet MS"/>
                    <a:ea typeface="Trebuchet MS"/>
                    <a:cs typeface="Trebuchet MS"/>
                    <a:sym typeface="Trebuchet MS"/>
                  </a:rPr>
                  <a:t> and click on the FB icon. </a:t>
                </a:r>
                <a:endParaRPr sz="2100">
                  <a:solidFill>
                    <a:schemeClr val="dk2"/>
                  </a:solidFill>
                  <a:latin typeface="Trebuchet MS"/>
                  <a:ea typeface="Trebuchet MS"/>
                  <a:cs typeface="Trebuchet MS"/>
                  <a:sym typeface="Trebuchet MS"/>
                </a:endParaRPr>
              </a:p>
            </p:txBody>
          </p:sp>
        </p:grpSp>
        <p:sp>
          <p:nvSpPr>
            <p:cNvPr id="99" name="Google Shape;99;p3"/>
            <p:cNvSpPr txBox="1"/>
            <p:nvPr/>
          </p:nvSpPr>
          <p:spPr>
            <a:xfrm>
              <a:off x="44262809" y="31169781"/>
              <a:ext cx="6870215" cy="1245750"/>
            </a:xfrm>
            <a:prstGeom prst="rect">
              <a:avLst/>
            </a:prstGeom>
            <a:noFill/>
            <a:ln>
              <a:noFill/>
            </a:ln>
          </p:spPr>
          <p:txBody>
            <a:bodyPr spcFirstLastPara="1" wrap="square" lIns="65300" tIns="32650" rIns="65300" bIns="32650" anchor="t" anchorCtr="0">
              <a:noAutofit/>
            </a:bodyPr>
            <a:lstStyle/>
            <a:p>
              <a:pPr marL="0" marR="0" lvl="0" indent="0" algn="l" rtl="0">
                <a:lnSpc>
                  <a:spcPct val="92857"/>
                </a:lnSpc>
                <a:spcBef>
                  <a:spcPts val="0"/>
                </a:spcBef>
                <a:spcAft>
                  <a:spcPts val="0"/>
                </a:spcAft>
                <a:buNone/>
              </a:pPr>
              <a:r>
                <a:rPr lang="en-US" sz="2450">
                  <a:solidFill>
                    <a:schemeClr val="lt1"/>
                  </a:solidFill>
                  <a:latin typeface="Calibri"/>
                  <a:ea typeface="Calibri"/>
                  <a:cs typeface="Calibri"/>
                  <a:sym typeface="Calibri"/>
                </a:rPr>
                <a:t>© 2015 PosterPresentations.com</a:t>
              </a:r>
              <a:br>
                <a:rPr lang="en-US" sz="2450">
                  <a:solidFill>
                    <a:schemeClr val="lt1"/>
                  </a:solidFill>
                  <a:latin typeface="Calibri"/>
                  <a:ea typeface="Calibri"/>
                  <a:cs typeface="Calibri"/>
                  <a:sym typeface="Calibri"/>
                </a:rPr>
              </a:br>
              <a:r>
                <a:rPr lang="en-US" sz="2450">
                  <a:solidFill>
                    <a:schemeClr val="lt1"/>
                  </a:solidFill>
                  <a:latin typeface="Calibri"/>
                  <a:ea typeface="Calibri"/>
                  <a:cs typeface="Calibri"/>
                  <a:sym typeface="Calibri"/>
                </a:rPr>
                <a:t>    </a:t>
              </a:r>
              <a:r>
                <a:rPr lang="en-US" sz="2100">
                  <a:solidFill>
                    <a:schemeClr val="lt1"/>
                  </a:solidFill>
                  <a:latin typeface="Calibri"/>
                  <a:ea typeface="Calibri"/>
                  <a:cs typeface="Calibri"/>
                  <a:sym typeface="Calibri"/>
                </a:rPr>
                <a:t>2117 Fourth Street , Unit C        </a:t>
              </a:r>
              <a:endParaRPr/>
            </a:p>
            <a:p>
              <a:pPr marL="0" marR="0" lvl="0" indent="0" algn="l" rtl="0">
                <a:lnSpc>
                  <a:spcPct val="108333"/>
                </a:lnSpc>
                <a:spcBef>
                  <a:spcPts val="0"/>
                </a:spcBef>
                <a:spcAft>
                  <a:spcPts val="0"/>
                </a:spcAft>
                <a:buNone/>
              </a:pPr>
              <a:r>
                <a:rPr lang="en-US" sz="2100">
                  <a:solidFill>
                    <a:schemeClr val="lt1"/>
                  </a:solidFill>
                  <a:latin typeface="Calibri"/>
                  <a:ea typeface="Calibri"/>
                  <a:cs typeface="Calibri"/>
                  <a:sym typeface="Calibri"/>
                </a:rPr>
                <a:t>     Berkeley CA </a:t>
              </a:r>
              <a:r>
                <a:rPr lang="en-US" sz="1750">
                  <a:solidFill>
                    <a:schemeClr val="lt1"/>
                  </a:solidFill>
                  <a:latin typeface="Calibri"/>
                  <a:ea typeface="Calibri"/>
                  <a:cs typeface="Calibri"/>
                  <a:sym typeface="Calibri"/>
                </a:rPr>
                <a:t>94710</a:t>
              </a:r>
              <a:br>
                <a:rPr lang="en-US" sz="2100">
                  <a:solidFill>
                    <a:schemeClr val="lt1"/>
                  </a:solidFill>
                  <a:latin typeface="Calibri"/>
                  <a:ea typeface="Calibri"/>
                  <a:cs typeface="Calibri"/>
                  <a:sym typeface="Calibri"/>
                </a:rPr>
              </a:br>
              <a:r>
                <a:rPr lang="en-US" sz="2100">
                  <a:solidFill>
                    <a:schemeClr val="lt1"/>
                  </a:solidFill>
                  <a:latin typeface="Calibri"/>
                  <a:ea typeface="Calibri"/>
                  <a:cs typeface="Calibri"/>
                  <a:sym typeface="Calibri"/>
                </a:rPr>
                <a:t>    </a:t>
              </a:r>
              <a:r>
                <a:rPr lang="en-US" sz="2100" b="1">
                  <a:solidFill>
                    <a:srgbClr val="FFFF00"/>
                  </a:solidFill>
                  <a:latin typeface="Calibri"/>
                  <a:ea typeface="Calibri"/>
                  <a:cs typeface="Calibri"/>
                  <a:sym typeface="Calibri"/>
                </a:rPr>
                <a:t>posterpresenter@gmail.com</a:t>
              </a:r>
              <a:endParaRPr sz="2450" b="1">
                <a:solidFill>
                  <a:srgbClr val="FFFF00"/>
                </a:solidFill>
                <a:latin typeface="Calibri"/>
                <a:ea typeface="Calibri"/>
                <a:cs typeface="Calibri"/>
                <a:sym typeface="Calibri"/>
              </a:endParaRPr>
            </a:p>
          </p:txBody>
        </p:sp>
      </p:gr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2C3F71"/>
            </a:gs>
            <a:gs pos="68000">
              <a:srgbClr val="D8DDE4"/>
            </a:gs>
            <a:gs pos="100000">
              <a:srgbClr val="E1E7F4"/>
            </a:gs>
          </a:gsLst>
          <a:lin ang="16200000" scaled="0"/>
        </a:gradFill>
        <a:effectLst/>
      </p:bgPr>
    </p:bg>
    <p:spTree>
      <p:nvGrpSpPr>
        <p:cNvPr id="1" name="Shape 118"/>
        <p:cNvGrpSpPr/>
        <p:nvPr/>
      </p:nvGrpSpPr>
      <p:grpSpPr>
        <a:xfrm>
          <a:off x="0" y="0"/>
          <a:ext cx="0" cy="0"/>
          <a:chOff x="0" y="0"/>
          <a:chExt cx="0" cy="0"/>
        </a:xfrm>
      </p:grpSpPr>
      <p:sp>
        <p:nvSpPr>
          <p:cNvPr id="119" name="Google Shape;119;p5"/>
          <p:cNvSpPr/>
          <p:nvPr/>
        </p:nvSpPr>
        <p:spPr>
          <a:xfrm>
            <a:off x="0" y="0"/>
            <a:ext cx="38404801" cy="4800600"/>
          </a:xfrm>
          <a:prstGeom prst="rect">
            <a:avLst/>
          </a:prstGeom>
          <a:solidFill>
            <a:srgbClr val="425EA9"/>
          </a:solidFill>
          <a:ln w="9525" cap="flat" cmpd="sng">
            <a:solidFill>
              <a:schemeClr val="dk1"/>
            </a:solidFill>
            <a:prstDash val="solid"/>
            <a:miter lim="800000"/>
            <a:headEnd type="none" w="sm" len="sm"/>
            <a:tailEnd type="none" w="sm" len="sm"/>
          </a:ln>
        </p:spPr>
        <p:txBody>
          <a:bodyPr spcFirstLastPara="1" wrap="square" lIns="80000" tIns="40000" rIns="80000" bIns="40000" anchor="ctr" anchorCtr="0">
            <a:noAutofit/>
          </a:bodyPr>
          <a:lstStyle/>
          <a:p>
            <a:pPr marL="0" marR="0" lvl="0" indent="0" algn="l" rtl="0">
              <a:spcBef>
                <a:spcPts val="0"/>
              </a:spcBef>
              <a:spcAft>
                <a:spcPts val="0"/>
              </a:spcAft>
              <a:buNone/>
            </a:pPr>
            <a:endParaRPr sz="7525">
              <a:solidFill>
                <a:schemeClr val="dk1"/>
              </a:solidFill>
              <a:latin typeface="Calibri"/>
              <a:ea typeface="Calibri"/>
              <a:cs typeface="Calibri"/>
              <a:sym typeface="Calibri"/>
            </a:endParaRPr>
          </a:p>
        </p:txBody>
      </p:sp>
      <p:sp>
        <p:nvSpPr>
          <p:cNvPr id="120" name="Google Shape;120;p5"/>
          <p:cNvSpPr/>
          <p:nvPr/>
        </p:nvSpPr>
        <p:spPr>
          <a:xfrm>
            <a:off x="0" y="4805363"/>
            <a:ext cx="38404801" cy="152400"/>
          </a:xfrm>
          <a:prstGeom prst="rect">
            <a:avLst/>
          </a:prstGeom>
          <a:solidFill>
            <a:srgbClr val="2C3F71"/>
          </a:solidFill>
          <a:ln>
            <a:noFill/>
          </a:ln>
        </p:spPr>
        <p:txBody>
          <a:bodyPr spcFirstLastPara="1" wrap="square" lIns="80000" tIns="40000" rIns="80000" bIns="40000" anchor="ctr" anchorCtr="0">
            <a:noAutofit/>
          </a:bodyPr>
          <a:lstStyle/>
          <a:p>
            <a:pPr marL="0" marR="0" lvl="0" indent="0" algn="l" rtl="0">
              <a:spcBef>
                <a:spcPts val="0"/>
              </a:spcBef>
              <a:spcAft>
                <a:spcPts val="0"/>
              </a:spcAft>
              <a:buNone/>
            </a:pPr>
            <a:endParaRPr sz="7525">
              <a:solidFill>
                <a:schemeClr val="dk1"/>
              </a:solidFill>
              <a:latin typeface="Calibri"/>
              <a:ea typeface="Calibri"/>
              <a:cs typeface="Calibri"/>
              <a:sym typeface="Calibri"/>
            </a:endParaRPr>
          </a:p>
        </p:txBody>
      </p:sp>
      <p:cxnSp>
        <p:nvCxnSpPr>
          <p:cNvPr id="121" name="Google Shape;121;p5"/>
          <p:cNvCxnSpPr/>
          <p:nvPr/>
        </p:nvCxnSpPr>
        <p:spPr>
          <a:xfrm rot="10800000" flipH="1">
            <a:off x="-12203276" y="11526118"/>
            <a:ext cx="11880257" cy="818"/>
          </a:xfrm>
          <a:prstGeom prst="straightConnector1">
            <a:avLst/>
          </a:prstGeom>
          <a:noFill/>
          <a:ln w="9525" cap="flat" cmpd="sng">
            <a:solidFill>
              <a:srgbClr val="F2F2F2"/>
            </a:solidFill>
            <a:prstDash val="solid"/>
            <a:round/>
            <a:headEnd type="none" w="sm" len="sm"/>
            <a:tailEnd type="none" w="sm" len="sm"/>
          </a:ln>
        </p:spPr>
      </p:cxnSp>
      <p:sp>
        <p:nvSpPr>
          <p:cNvPr id="122" name="Google Shape;122;p5"/>
          <p:cNvSpPr/>
          <p:nvPr/>
        </p:nvSpPr>
        <p:spPr>
          <a:xfrm>
            <a:off x="807046" y="5392018"/>
            <a:ext cx="11880257" cy="26736674"/>
          </a:xfrm>
          <a:prstGeom prst="roundRect">
            <a:avLst>
              <a:gd name="adj" fmla="val 3290"/>
            </a:avLst>
          </a:prstGeom>
          <a:gradFill>
            <a:gsLst>
              <a:gs pos="0">
                <a:srgbClr val="CDD2DE"/>
              </a:gs>
              <a:gs pos="100000">
                <a:srgbClr val="F3F5FA"/>
              </a:gs>
            </a:gsLst>
            <a:lin ang="16200000" scaled="0"/>
          </a:gradFill>
          <a:ln w="25400" cap="flat" cmpd="sng">
            <a:solidFill>
              <a:srgbClr val="2C3F71">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sp>
        <p:nvSpPr>
          <p:cNvPr id="123" name="Google Shape;123;p5"/>
          <p:cNvSpPr/>
          <p:nvPr/>
        </p:nvSpPr>
        <p:spPr>
          <a:xfrm>
            <a:off x="13260191" y="5392018"/>
            <a:ext cx="11880257" cy="26736674"/>
          </a:xfrm>
          <a:prstGeom prst="roundRect">
            <a:avLst>
              <a:gd name="adj" fmla="val 3524"/>
            </a:avLst>
          </a:prstGeom>
          <a:gradFill>
            <a:gsLst>
              <a:gs pos="0">
                <a:srgbClr val="CDD2DE"/>
              </a:gs>
              <a:gs pos="100000">
                <a:srgbClr val="F3F5FA"/>
              </a:gs>
            </a:gsLst>
            <a:lin ang="16200000" scaled="0"/>
          </a:gradFill>
          <a:ln w="25400" cap="flat" cmpd="sng">
            <a:solidFill>
              <a:srgbClr val="2C3F71">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sp>
        <p:nvSpPr>
          <p:cNvPr id="124" name="Google Shape;124;p5"/>
          <p:cNvSpPr/>
          <p:nvPr/>
        </p:nvSpPr>
        <p:spPr>
          <a:xfrm>
            <a:off x="25713336" y="5392018"/>
            <a:ext cx="11880257" cy="26736674"/>
          </a:xfrm>
          <a:prstGeom prst="roundRect">
            <a:avLst>
              <a:gd name="adj" fmla="val 3290"/>
            </a:avLst>
          </a:prstGeom>
          <a:gradFill>
            <a:gsLst>
              <a:gs pos="0">
                <a:srgbClr val="CDD2DE"/>
              </a:gs>
              <a:gs pos="100000">
                <a:srgbClr val="F3F5FA"/>
              </a:gs>
            </a:gsLst>
            <a:lin ang="16200000" scaled="0"/>
          </a:gradFill>
          <a:ln w="25400" cap="flat" cmpd="sng">
            <a:solidFill>
              <a:srgbClr val="2C3F71">
                <a:alpha val="5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grpSp>
        <p:nvGrpSpPr>
          <p:cNvPr id="125" name="Google Shape;125;p5"/>
          <p:cNvGrpSpPr/>
          <p:nvPr/>
        </p:nvGrpSpPr>
        <p:grpSpPr>
          <a:xfrm>
            <a:off x="38638109" y="-55065"/>
            <a:ext cx="9679372" cy="32973464"/>
            <a:chOff x="44157838" y="-55065"/>
            <a:chExt cx="11062139" cy="32973464"/>
          </a:xfrm>
        </p:grpSpPr>
        <p:sp>
          <p:nvSpPr>
            <p:cNvPr id="126" name="Google Shape;126;p5"/>
            <p:cNvSpPr/>
            <p:nvPr/>
          </p:nvSpPr>
          <p:spPr>
            <a:xfrm>
              <a:off x="44157838" y="-55065"/>
              <a:ext cx="11062139" cy="32973464"/>
            </a:xfrm>
            <a:prstGeom prst="rect">
              <a:avLst/>
            </a:prstGeom>
            <a:solidFill>
              <a:srgbClr val="0C0C0C"/>
            </a:solidFill>
            <a:ln>
              <a:noFill/>
            </a:ln>
          </p:spPr>
          <p:txBody>
            <a:bodyPr spcFirstLastPara="1" wrap="square" lIns="457200" tIns="457200" rIns="457200" bIns="0" anchor="t" anchorCtr="0">
              <a:noAutofit/>
            </a:bodyPr>
            <a:lstStyle/>
            <a:p>
              <a:pPr marL="0" marR="0" lvl="0" indent="0" algn="ctr" rtl="0">
                <a:spcBef>
                  <a:spcPts val="0"/>
                </a:spcBef>
                <a:spcAft>
                  <a:spcPts val="0"/>
                </a:spcAft>
                <a:buNone/>
              </a:pPr>
              <a:r>
                <a:rPr lang="en-US" sz="3500" b="1">
                  <a:solidFill>
                    <a:schemeClr val="lt1"/>
                  </a:solidFill>
                  <a:latin typeface="Trebuchet MS"/>
                  <a:ea typeface="Trebuchet MS"/>
                  <a:cs typeface="Trebuchet MS"/>
                  <a:sym typeface="Trebuchet MS"/>
                </a:rPr>
                <a:t>QUICK START (cont.)</a:t>
              </a:r>
              <a:endParaRPr/>
            </a:p>
            <a:p>
              <a:pPr marL="0" marR="0" lvl="0" indent="0" algn="ctr" rtl="0">
                <a:spcBef>
                  <a:spcPts val="0"/>
                </a:spcBef>
                <a:spcAft>
                  <a:spcPts val="0"/>
                </a:spcAft>
                <a:buNone/>
              </a:pPr>
              <a:endParaRPr sz="315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How to change the template color theme</a:t>
              </a:r>
              <a:endParaRPr/>
            </a:p>
            <a:p>
              <a:pPr marL="0" marR="0" lvl="2"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You can easily change the color theme of your poster by going to the DESIGN menu, click on COLORS, and choose the color theme of your choice. You can also create your own color theme.</a:t>
              </a:r>
              <a:endParaRPr/>
            </a:p>
            <a:p>
              <a:pPr marL="0" marR="0" lvl="2"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You can also manually change the color of your background by going to VIEW &gt; SLIDE MASTER.  After you finish working on the master be sure to go to VIEW &gt; NORMAL to continue working on your poster.</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How to add Text</a:t>
              </a:r>
              <a:endParaRPr/>
            </a:p>
            <a:p>
              <a:pPr marL="2857302" marR="0" lvl="2" indent="0" algn="l" rtl="0">
                <a:spcBef>
                  <a:spcPts val="0"/>
                </a:spcBef>
                <a:spcAft>
                  <a:spcPts val="0"/>
                </a:spcAft>
                <a:buNone/>
              </a:pPr>
              <a:r>
                <a:rPr lang="en-US" sz="2100" b="0" i="0" u="none" strike="noStrike" cap="none">
                  <a:solidFill>
                    <a:srgbClr val="BFBFBF"/>
                  </a:solidFill>
                  <a:latin typeface="Trebuchet MS"/>
                  <a:ea typeface="Trebuchet MS"/>
                  <a:cs typeface="Trebuchet MS"/>
                  <a:sym typeface="Trebuchet MS"/>
                </a:rPr>
                <a:t>The template comes with a number of pre-formatted placeholders for headers and text blocks. You can add more blocks by copying and pasting the existing ones or by adding a text box from the HOME menu. </a:t>
              </a:r>
              <a:endParaRPr/>
            </a:p>
            <a:p>
              <a:pPr marL="1328548" marR="0" lvl="2"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BFBFBF"/>
                </a:buClr>
                <a:buSzPts val="2100"/>
                <a:buFont typeface="Trebuchet MS"/>
                <a:buNone/>
              </a:pPr>
              <a:r>
                <a:rPr lang="en-US" sz="2100" b="0">
                  <a:solidFill>
                    <a:srgbClr val="BFBFBF"/>
                  </a:solidFill>
                  <a:latin typeface="Trebuchet MS"/>
                  <a:ea typeface="Trebuchet MS"/>
                  <a:cs typeface="Trebuchet MS"/>
                  <a:sym typeface="Trebuchet MS"/>
                </a:rPr>
                <a:t> </a:t>
              </a:r>
              <a:r>
                <a:rPr lang="en-US" sz="2800" b="1" i="0" u="none" strike="noStrike" cap="none">
                  <a:solidFill>
                    <a:srgbClr val="FFC000"/>
                  </a:solidFill>
                  <a:latin typeface="Trebuchet MS"/>
                  <a:ea typeface="Trebuchet MS"/>
                  <a:cs typeface="Trebuchet MS"/>
                  <a:sym typeface="Trebuchet MS"/>
                </a:rPr>
                <a:t>Text size</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Adjust the size of your text based on how much content you have to present. The default template text offers a good starting point. Follow the conference requirements.</a:t>
              </a:r>
              <a:endParaRPr sz="2100" b="0">
                <a:solidFill>
                  <a:srgbClr val="BFBFBF"/>
                </a:solidFill>
                <a:latin typeface="Trebuchet MS"/>
                <a:ea typeface="Trebuchet MS"/>
                <a:cs typeface="Trebuchet MS"/>
                <a:sym typeface="Trebuchet MS"/>
              </a:endParaRPr>
            </a:p>
            <a:p>
              <a:pPr marL="1328548" marR="0" lvl="2" indent="0" algn="l" rtl="0">
                <a:spcBef>
                  <a:spcPts val="0"/>
                </a:spcBef>
                <a:spcAft>
                  <a:spcPts val="0"/>
                </a:spcAft>
                <a:buNone/>
              </a:pPr>
              <a:endParaRPr sz="2100" b="0" i="0" u="none" strike="noStrike" cap="none">
                <a:solidFill>
                  <a:srgbClr val="BFBFBF"/>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How to add Tables</a:t>
              </a:r>
              <a:endParaRPr/>
            </a:p>
            <a:p>
              <a:pPr marL="1514078" marR="0" lvl="1" indent="0" algn="l" rtl="0">
                <a:spcBef>
                  <a:spcPts val="0"/>
                </a:spcBef>
                <a:spcAft>
                  <a:spcPts val="0"/>
                </a:spcAft>
                <a:buNone/>
              </a:pPr>
              <a:r>
                <a:rPr lang="en-US" sz="2100" b="0" i="0" u="none" strike="noStrike" cap="none">
                  <a:solidFill>
                    <a:srgbClr val="BFBFBF"/>
                  </a:solidFill>
                  <a:latin typeface="Trebuchet MS"/>
                  <a:ea typeface="Trebuchet MS"/>
                  <a:cs typeface="Trebuchet MS"/>
                  <a:sym typeface="Trebuchet MS"/>
                </a:rPr>
                <a:t>To add a table from scratch go to the INSERT menu and </a:t>
              </a:r>
              <a:br>
                <a:rPr lang="en-US" sz="2100" b="0" i="0" u="none" strike="noStrike" cap="none">
                  <a:solidFill>
                    <a:srgbClr val="BFBFBF"/>
                  </a:solidFill>
                  <a:latin typeface="Trebuchet MS"/>
                  <a:ea typeface="Trebuchet MS"/>
                  <a:cs typeface="Trebuchet MS"/>
                  <a:sym typeface="Trebuchet MS"/>
                </a:rPr>
              </a:br>
              <a:r>
                <a:rPr lang="en-US" sz="2100" b="0" i="0" u="none" strike="noStrike" cap="none">
                  <a:solidFill>
                    <a:srgbClr val="BFBFBF"/>
                  </a:solidFill>
                  <a:latin typeface="Trebuchet MS"/>
                  <a:ea typeface="Trebuchet MS"/>
                  <a:cs typeface="Trebuchet MS"/>
                  <a:sym typeface="Trebuchet MS"/>
                </a:rPr>
                <a:t>click on TABLE. A drop-down box will help you select rows and columns. </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You can also copy and a paste a table from Word or another PowerPoint document. A pasted table may need to be re-formatted by RIGHT-CLICK &gt; FORMAT SHAPE, TEXT BOX, Margins.</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Graphs / Charts</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You can simply copy and paste charts and graphs from Excel or Word. Some reformatting may be required depending on how the original document has been created.</a:t>
              </a:r>
              <a:endParaRPr/>
            </a:p>
            <a:p>
              <a:pPr marL="0" marR="0" lvl="0"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How to change the column configuration</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RIGHT-CLICK on the poster background and select LAYOUT to see the column options available for this template. The poster columns can also be customized on the Master. VIEW &gt; MASTER.</a:t>
              </a:r>
              <a:endParaRPr/>
            </a:p>
            <a:p>
              <a:pPr marL="0" marR="0" lvl="0" indent="0" algn="ctr" rtl="0">
                <a:lnSpc>
                  <a:spcPct val="100000"/>
                </a:lnSpc>
                <a:spcBef>
                  <a:spcPts val="0"/>
                </a:spcBef>
                <a:spcAft>
                  <a:spcPts val="0"/>
                </a:spcAft>
                <a:buClr>
                  <a:schemeClr val="lt1"/>
                </a:buClr>
                <a:buSzPts val="2800"/>
                <a:buFont typeface="Calibri"/>
                <a:buNone/>
              </a:pPr>
              <a:endParaRPr sz="2800" b="1" i="0" u="none" strike="noStrike" cap="none">
                <a:solidFill>
                  <a:srgbClr val="FFC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How to remove the info bars</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endParaRPr/>
            </a:p>
            <a:p>
              <a:pPr marL="0" marR="0" lvl="0" indent="0" algn="l" rtl="0">
                <a:lnSpc>
                  <a:spcPct val="100000"/>
                </a:lnSpc>
                <a:spcBef>
                  <a:spcPts val="0"/>
                </a:spcBef>
                <a:spcAft>
                  <a:spcPts val="0"/>
                </a:spcAft>
                <a:buClr>
                  <a:schemeClr val="lt1"/>
                </a:buClr>
                <a:buSzPts val="2100"/>
                <a:buFont typeface="Calibri"/>
                <a:buNone/>
              </a:pPr>
              <a:endParaRPr sz="2100" b="0" i="0" u="none" strike="noStrike" cap="none">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Save your work</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Save your template as a PowerPoint document. For printing, save as PowerPoint or “Print-quality” PDF.</a:t>
              </a:r>
              <a:endParaRPr/>
            </a:p>
            <a:p>
              <a:pPr marL="0" marR="0" lvl="0" indent="0" algn="l" rtl="0">
                <a:lnSpc>
                  <a:spcPct val="100000"/>
                </a:lnSpc>
                <a:spcBef>
                  <a:spcPts val="0"/>
                </a:spcBef>
                <a:spcAft>
                  <a:spcPts val="0"/>
                </a:spcAft>
                <a:buClr>
                  <a:schemeClr val="lt1"/>
                </a:buClr>
                <a:buSzPts val="2100"/>
                <a:buFont typeface="Calibri"/>
                <a:buNone/>
              </a:pPr>
              <a:endParaRPr sz="2100" b="0">
                <a:solidFill>
                  <a:srgbClr val="BFBFBF"/>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FFC000"/>
                </a:buClr>
                <a:buSzPts val="2800"/>
                <a:buFont typeface="Trebuchet MS"/>
                <a:buNone/>
              </a:pPr>
              <a:r>
                <a:rPr lang="en-US" sz="2800" b="1" i="0" u="none" strike="noStrike" cap="none">
                  <a:solidFill>
                    <a:srgbClr val="FFC000"/>
                  </a:solidFill>
                  <a:latin typeface="Trebuchet MS"/>
                  <a:ea typeface="Trebuchet MS"/>
                  <a:cs typeface="Trebuchet MS"/>
                  <a:sym typeface="Trebuchet MS"/>
                </a:rPr>
                <a:t>Print your poster</a:t>
              </a:r>
              <a:endParaRPr/>
            </a:p>
            <a:p>
              <a:pPr marL="0" marR="0" lvl="0" indent="0" algn="l" rtl="0">
                <a:lnSpc>
                  <a:spcPct val="100000"/>
                </a:lnSpc>
                <a:spcBef>
                  <a:spcPts val="0"/>
                </a:spcBef>
                <a:spcAft>
                  <a:spcPts val="0"/>
                </a:spcAft>
                <a:buClr>
                  <a:srgbClr val="BFBFBF"/>
                </a:buClr>
                <a:buSzPts val="2100"/>
                <a:buFont typeface="Trebuchet MS"/>
                <a:buNone/>
              </a:pPr>
              <a:r>
                <a:rPr lang="en-US" sz="2100" b="0" i="0" u="none" strike="noStrike" cap="none">
                  <a:solidFill>
                    <a:srgbClr val="BFBFBF"/>
                  </a:solidFill>
                  <a:latin typeface="Trebuchet MS"/>
                  <a:ea typeface="Trebuchet MS"/>
                  <a:cs typeface="Trebuchet MS"/>
                  <a:sym typeface="Trebuchet MS"/>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endParaRPr/>
            </a:p>
            <a:p>
              <a:pPr marL="0" marR="0" lvl="0" indent="0" algn="l" rtl="0">
                <a:lnSpc>
                  <a:spcPct val="100000"/>
                </a:lnSpc>
                <a:spcBef>
                  <a:spcPts val="0"/>
                </a:spcBef>
                <a:spcAft>
                  <a:spcPts val="0"/>
                </a:spcAft>
                <a:buClr>
                  <a:schemeClr val="lt1"/>
                </a:buClr>
                <a:buSzPts val="2450"/>
                <a:buFont typeface="Calibri"/>
                <a:buNone/>
              </a:pPr>
              <a:endParaRPr sz="2450" b="0" i="0" u="none" strike="noStrike" cap="none">
                <a:solidFill>
                  <a:srgbClr val="BFBFBF"/>
                </a:solidFill>
                <a:latin typeface="Trebuchet MS"/>
                <a:ea typeface="Trebuchet MS"/>
                <a:cs typeface="Trebuchet MS"/>
                <a:sym typeface="Trebuchet MS"/>
              </a:endParaRPr>
            </a:p>
          </p:txBody>
        </p:sp>
        <p:pic>
          <p:nvPicPr>
            <p:cNvPr id="127" name="Google Shape;127;p5"/>
            <p:cNvPicPr preferRelativeResize="0"/>
            <p:nvPr/>
          </p:nvPicPr>
          <p:blipFill rotWithShape="1">
            <a:blip r:embed="rId3">
              <a:alphaModFix/>
            </a:blip>
            <a:srcRect/>
            <a:stretch/>
          </p:blipFill>
          <p:spPr>
            <a:xfrm>
              <a:off x="46915678" y="3349444"/>
              <a:ext cx="5586150" cy="2063772"/>
            </a:xfrm>
            <a:prstGeom prst="rect">
              <a:avLst/>
            </a:prstGeom>
            <a:noFill/>
            <a:ln>
              <a:noFill/>
            </a:ln>
          </p:spPr>
        </p:pic>
        <p:pic>
          <p:nvPicPr>
            <p:cNvPr id="128" name="Google Shape;128;p5"/>
            <p:cNvPicPr preferRelativeResize="0"/>
            <p:nvPr/>
          </p:nvPicPr>
          <p:blipFill rotWithShape="1">
            <a:blip r:embed="rId4">
              <a:alphaModFix/>
            </a:blip>
            <a:srcRect/>
            <a:stretch/>
          </p:blipFill>
          <p:spPr>
            <a:xfrm>
              <a:off x="44621819" y="7740040"/>
              <a:ext cx="2969584" cy="1370577"/>
            </a:xfrm>
            <a:prstGeom prst="rect">
              <a:avLst/>
            </a:prstGeom>
            <a:noFill/>
            <a:ln>
              <a:noFill/>
            </a:ln>
          </p:spPr>
        </p:pic>
        <p:pic>
          <p:nvPicPr>
            <p:cNvPr id="129" name="Google Shape;129;p5"/>
            <p:cNvPicPr preferRelativeResize="0"/>
            <p:nvPr/>
          </p:nvPicPr>
          <p:blipFill rotWithShape="1">
            <a:blip r:embed="rId5">
              <a:alphaModFix/>
            </a:blip>
            <a:srcRect/>
            <a:stretch/>
          </p:blipFill>
          <p:spPr>
            <a:xfrm>
              <a:off x="44629619" y="12347263"/>
              <a:ext cx="1482266" cy="992162"/>
            </a:xfrm>
            <a:prstGeom prst="rect">
              <a:avLst/>
            </a:prstGeom>
            <a:noFill/>
            <a:ln>
              <a:noFill/>
            </a:ln>
          </p:spPr>
        </p:pic>
        <p:grpSp>
          <p:nvGrpSpPr>
            <p:cNvPr id="130" name="Google Shape;130;p5"/>
            <p:cNvGrpSpPr/>
            <p:nvPr/>
          </p:nvGrpSpPr>
          <p:grpSpPr>
            <a:xfrm>
              <a:off x="44487209" y="29414562"/>
              <a:ext cx="10354213" cy="1265612"/>
              <a:chOff x="44200453" y="28362388"/>
              <a:chExt cx="9771398" cy="1090622"/>
            </a:xfrm>
          </p:grpSpPr>
          <p:sp>
            <p:nvSpPr>
              <p:cNvPr id="131" name="Google Shape;131;p5"/>
              <p:cNvSpPr/>
              <p:nvPr/>
            </p:nvSpPr>
            <p:spPr>
              <a:xfrm>
                <a:off x="44200453" y="28362388"/>
                <a:ext cx="9771398" cy="109062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25">
                  <a:solidFill>
                    <a:schemeClr val="lt1"/>
                  </a:solidFill>
                  <a:latin typeface="Calibri"/>
                  <a:ea typeface="Calibri"/>
                  <a:cs typeface="Calibri"/>
                  <a:sym typeface="Calibri"/>
                </a:endParaRPr>
              </a:p>
            </p:txBody>
          </p:sp>
          <p:pic>
            <p:nvPicPr>
              <p:cNvPr id="132" name="Google Shape;132;p5" descr="http://t2.gstatic.com/images?q=tbn:ANd9GcR4APHC6TT9w54M2zn_pvCiBxUNcspYPoVxirLRphBoJabfSvu7zw">
                <a:hlinkClick r:id="rId6"/>
              </p:cNvPr>
              <p:cNvPicPr preferRelativeResize="0"/>
              <p:nvPr/>
            </p:nvPicPr>
            <p:blipFill rotWithShape="1">
              <a:blip r:embed="rId7">
                <a:alphaModFix/>
              </a:blip>
              <a:srcRect/>
              <a:stretch/>
            </p:blipFill>
            <p:spPr>
              <a:xfrm>
                <a:off x="44326394" y="28460719"/>
                <a:ext cx="914401" cy="914399"/>
              </a:xfrm>
              <a:prstGeom prst="rect">
                <a:avLst/>
              </a:prstGeom>
              <a:noFill/>
              <a:ln>
                <a:noFill/>
              </a:ln>
            </p:spPr>
          </p:pic>
          <p:sp>
            <p:nvSpPr>
              <p:cNvPr id="133" name="Google Shape;133;p5"/>
              <p:cNvSpPr txBox="1"/>
              <p:nvPr/>
            </p:nvSpPr>
            <p:spPr>
              <a:xfrm>
                <a:off x="45300663" y="28552306"/>
                <a:ext cx="8671189" cy="6365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a:solidFill>
                      <a:schemeClr val="dk2"/>
                    </a:solidFill>
                    <a:latin typeface="Trebuchet MS"/>
                    <a:ea typeface="Trebuchet MS"/>
                    <a:cs typeface="Trebuchet MS"/>
                    <a:sym typeface="Trebuchet MS"/>
                  </a:rPr>
                  <a:t>Student discounts are available on our Facebook page.</a:t>
                </a:r>
                <a:br>
                  <a:rPr lang="en-US" sz="2100">
                    <a:solidFill>
                      <a:schemeClr val="dk2"/>
                    </a:solidFill>
                    <a:latin typeface="Trebuchet MS"/>
                    <a:ea typeface="Trebuchet MS"/>
                    <a:cs typeface="Trebuchet MS"/>
                    <a:sym typeface="Trebuchet MS"/>
                  </a:rPr>
                </a:br>
                <a:r>
                  <a:rPr lang="en-US" sz="2100">
                    <a:solidFill>
                      <a:schemeClr val="dk2"/>
                    </a:solidFill>
                    <a:latin typeface="Trebuchet MS"/>
                    <a:ea typeface="Trebuchet MS"/>
                    <a:cs typeface="Trebuchet MS"/>
                    <a:sym typeface="Trebuchet MS"/>
                  </a:rPr>
                  <a:t>Go to </a:t>
                </a:r>
                <a:r>
                  <a:rPr lang="en-US" sz="2100" u="sng">
                    <a:solidFill>
                      <a:schemeClr val="dk2"/>
                    </a:solidFill>
                    <a:latin typeface="Trebuchet MS"/>
                    <a:ea typeface="Trebuchet MS"/>
                    <a:cs typeface="Trebuchet MS"/>
                    <a:sym typeface="Trebuchet MS"/>
                  </a:rPr>
                  <a:t>PosterPresentations.com</a:t>
                </a:r>
                <a:r>
                  <a:rPr lang="en-US" sz="2100">
                    <a:solidFill>
                      <a:schemeClr val="dk2"/>
                    </a:solidFill>
                    <a:latin typeface="Trebuchet MS"/>
                    <a:ea typeface="Trebuchet MS"/>
                    <a:cs typeface="Trebuchet MS"/>
                    <a:sym typeface="Trebuchet MS"/>
                  </a:rPr>
                  <a:t> and click on the FB icon. </a:t>
                </a:r>
                <a:endParaRPr sz="2100">
                  <a:solidFill>
                    <a:schemeClr val="dk2"/>
                  </a:solidFill>
                  <a:latin typeface="Trebuchet MS"/>
                  <a:ea typeface="Trebuchet MS"/>
                  <a:cs typeface="Trebuchet MS"/>
                  <a:sym typeface="Trebuchet MS"/>
                </a:endParaRPr>
              </a:p>
            </p:txBody>
          </p:sp>
        </p:grpSp>
        <p:sp>
          <p:nvSpPr>
            <p:cNvPr id="134" name="Google Shape;134;p5"/>
            <p:cNvSpPr txBox="1"/>
            <p:nvPr/>
          </p:nvSpPr>
          <p:spPr>
            <a:xfrm>
              <a:off x="44262809" y="31169781"/>
              <a:ext cx="6870215" cy="1245750"/>
            </a:xfrm>
            <a:prstGeom prst="rect">
              <a:avLst/>
            </a:prstGeom>
            <a:noFill/>
            <a:ln>
              <a:noFill/>
            </a:ln>
          </p:spPr>
          <p:txBody>
            <a:bodyPr spcFirstLastPara="1" wrap="square" lIns="65300" tIns="32650" rIns="65300" bIns="32650" anchor="t" anchorCtr="0">
              <a:noAutofit/>
            </a:bodyPr>
            <a:lstStyle/>
            <a:p>
              <a:pPr marL="0" marR="0" lvl="0" indent="0" algn="l" rtl="0">
                <a:lnSpc>
                  <a:spcPct val="92857"/>
                </a:lnSpc>
                <a:spcBef>
                  <a:spcPts val="0"/>
                </a:spcBef>
                <a:spcAft>
                  <a:spcPts val="0"/>
                </a:spcAft>
                <a:buNone/>
              </a:pPr>
              <a:r>
                <a:rPr lang="en-US" sz="2450">
                  <a:solidFill>
                    <a:schemeClr val="lt1"/>
                  </a:solidFill>
                  <a:latin typeface="Calibri"/>
                  <a:ea typeface="Calibri"/>
                  <a:cs typeface="Calibri"/>
                  <a:sym typeface="Calibri"/>
                </a:rPr>
                <a:t>© 2015 PosterPresentations.com</a:t>
              </a:r>
              <a:br>
                <a:rPr lang="en-US" sz="2450">
                  <a:solidFill>
                    <a:schemeClr val="lt1"/>
                  </a:solidFill>
                  <a:latin typeface="Calibri"/>
                  <a:ea typeface="Calibri"/>
                  <a:cs typeface="Calibri"/>
                  <a:sym typeface="Calibri"/>
                </a:rPr>
              </a:br>
              <a:r>
                <a:rPr lang="en-US" sz="2450">
                  <a:solidFill>
                    <a:schemeClr val="lt1"/>
                  </a:solidFill>
                  <a:latin typeface="Calibri"/>
                  <a:ea typeface="Calibri"/>
                  <a:cs typeface="Calibri"/>
                  <a:sym typeface="Calibri"/>
                </a:rPr>
                <a:t>    </a:t>
              </a:r>
              <a:r>
                <a:rPr lang="en-US" sz="2100">
                  <a:solidFill>
                    <a:schemeClr val="lt1"/>
                  </a:solidFill>
                  <a:latin typeface="Calibri"/>
                  <a:ea typeface="Calibri"/>
                  <a:cs typeface="Calibri"/>
                  <a:sym typeface="Calibri"/>
                </a:rPr>
                <a:t>2117 Fourth Street , Unit C        </a:t>
              </a:r>
              <a:endParaRPr/>
            </a:p>
            <a:p>
              <a:pPr marL="0" marR="0" lvl="0" indent="0" algn="l" rtl="0">
                <a:lnSpc>
                  <a:spcPct val="108333"/>
                </a:lnSpc>
                <a:spcBef>
                  <a:spcPts val="0"/>
                </a:spcBef>
                <a:spcAft>
                  <a:spcPts val="0"/>
                </a:spcAft>
                <a:buNone/>
              </a:pPr>
              <a:r>
                <a:rPr lang="en-US" sz="2100">
                  <a:solidFill>
                    <a:schemeClr val="lt1"/>
                  </a:solidFill>
                  <a:latin typeface="Calibri"/>
                  <a:ea typeface="Calibri"/>
                  <a:cs typeface="Calibri"/>
                  <a:sym typeface="Calibri"/>
                </a:rPr>
                <a:t>     Berkeley CA </a:t>
              </a:r>
              <a:r>
                <a:rPr lang="en-US" sz="1750">
                  <a:solidFill>
                    <a:schemeClr val="lt1"/>
                  </a:solidFill>
                  <a:latin typeface="Calibri"/>
                  <a:ea typeface="Calibri"/>
                  <a:cs typeface="Calibri"/>
                  <a:sym typeface="Calibri"/>
                </a:rPr>
                <a:t>94710</a:t>
              </a:r>
              <a:br>
                <a:rPr lang="en-US" sz="2100">
                  <a:solidFill>
                    <a:schemeClr val="lt1"/>
                  </a:solidFill>
                  <a:latin typeface="Calibri"/>
                  <a:ea typeface="Calibri"/>
                  <a:cs typeface="Calibri"/>
                  <a:sym typeface="Calibri"/>
                </a:rPr>
              </a:br>
              <a:r>
                <a:rPr lang="en-US" sz="2100">
                  <a:solidFill>
                    <a:schemeClr val="lt1"/>
                  </a:solidFill>
                  <a:latin typeface="Calibri"/>
                  <a:ea typeface="Calibri"/>
                  <a:cs typeface="Calibri"/>
                  <a:sym typeface="Calibri"/>
                </a:rPr>
                <a:t>    </a:t>
              </a:r>
              <a:r>
                <a:rPr lang="en-US" sz="2100" b="1">
                  <a:solidFill>
                    <a:srgbClr val="FFFF00"/>
                  </a:solidFill>
                  <a:latin typeface="Calibri"/>
                  <a:ea typeface="Calibri"/>
                  <a:cs typeface="Calibri"/>
                  <a:sym typeface="Calibri"/>
                </a:rPr>
                <a:t>posterpresenter@gmail.com</a:t>
              </a:r>
              <a:endParaRPr sz="2450" b="1">
                <a:solidFill>
                  <a:srgbClr val="FFFF00"/>
                </a:solidFill>
                <a:latin typeface="Calibri"/>
                <a:ea typeface="Calibri"/>
                <a:cs typeface="Calibri"/>
                <a:sym typeface="Calibri"/>
              </a:endParaRPr>
            </a:p>
          </p:txBody>
        </p:sp>
      </p:grpSp>
      <p:grpSp>
        <p:nvGrpSpPr>
          <p:cNvPr id="135" name="Google Shape;135;p5"/>
          <p:cNvGrpSpPr/>
          <p:nvPr/>
        </p:nvGrpSpPr>
        <p:grpSpPr>
          <a:xfrm>
            <a:off x="-9822040" y="-1"/>
            <a:ext cx="9641507" cy="32918401"/>
            <a:chOff x="-11225189" y="-1"/>
            <a:chExt cx="11018865" cy="32918401"/>
          </a:xfrm>
        </p:grpSpPr>
        <p:sp>
          <p:nvSpPr>
            <p:cNvPr id="136" name="Google Shape;136;p5"/>
            <p:cNvSpPr/>
            <p:nvPr/>
          </p:nvSpPr>
          <p:spPr>
            <a:xfrm>
              <a:off x="-11216136" y="-1"/>
              <a:ext cx="11009812" cy="32918401"/>
            </a:xfrm>
            <a:prstGeom prst="rect">
              <a:avLst/>
            </a:prstGeom>
            <a:solidFill>
              <a:srgbClr val="0C0C0C"/>
            </a:solidFill>
            <a:ln>
              <a:noFill/>
            </a:ln>
          </p:spPr>
          <p:txBody>
            <a:bodyPr spcFirstLastPara="1" wrap="square" lIns="457200" tIns="457200" rIns="457200" bIns="0" anchor="t" anchorCtr="0">
              <a:noAutofit/>
            </a:bodyPr>
            <a:lstStyle/>
            <a:p>
              <a:pPr marL="0" marR="0" lvl="0" indent="0" algn="ctr" rtl="0">
                <a:lnSpc>
                  <a:spcPct val="100000"/>
                </a:lnSpc>
                <a:spcBef>
                  <a:spcPts val="0"/>
                </a:spcBef>
                <a:spcAft>
                  <a:spcPts val="0"/>
                </a:spcAft>
                <a:buClr>
                  <a:srgbClr val="FF0000"/>
                </a:buClr>
                <a:buSzPts val="2800"/>
                <a:buFont typeface="Trebuchet MS"/>
                <a:buNone/>
              </a:pPr>
              <a:r>
                <a:rPr lang="en-US" sz="2800" b="1">
                  <a:solidFill>
                    <a:srgbClr val="FF0000"/>
                  </a:solidFill>
                  <a:latin typeface="Trebuchet MS"/>
                  <a:ea typeface="Trebuchet MS"/>
                  <a:cs typeface="Trebuchet MS"/>
                  <a:sym typeface="Trebuchet MS"/>
                </a:rPr>
                <a:t>(—THIS SIDEBAR DOES NOT PRINT—)</a:t>
              </a:r>
              <a:endParaRPr sz="28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3500" b="1">
                  <a:solidFill>
                    <a:schemeClr val="lt1"/>
                  </a:solidFill>
                  <a:latin typeface="Trebuchet MS"/>
                  <a:ea typeface="Trebuchet MS"/>
                  <a:cs typeface="Trebuchet MS"/>
                  <a:sym typeface="Trebuchet MS"/>
                </a:rPr>
                <a:t>DESIGN GUIDE</a:t>
              </a:r>
              <a:endParaRPr/>
            </a:p>
            <a:p>
              <a:pPr marL="0" marR="0" lvl="0" indent="0" algn="ctr" rtl="0">
                <a:spcBef>
                  <a:spcPts val="0"/>
                </a:spcBef>
                <a:spcAft>
                  <a:spcPts val="0"/>
                </a:spcAft>
                <a:buNone/>
              </a:pPr>
              <a:endParaRPr sz="245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i="0">
                  <a:solidFill>
                    <a:schemeClr val="lt1"/>
                  </a:solidFill>
                  <a:latin typeface="Trebuchet MS"/>
                  <a:ea typeface="Trebuchet MS"/>
                  <a:cs typeface="Trebuchet MS"/>
                  <a:sym typeface="Trebuchet MS"/>
                </a:rPr>
                <a:t>This PowerPoint 2007 template produces a 36”x48” presentation poster. </a:t>
              </a:r>
              <a:r>
                <a:rPr lang="en-US" sz="2450">
                  <a:solidFill>
                    <a:schemeClr val="lt1"/>
                  </a:solidFill>
                  <a:latin typeface="Trebuchet MS"/>
                  <a:ea typeface="Trebuchet MS"/>
                  <a:cs typeface="Trebuchet MS"/>
                  <a:sym typeface="Trebuchet MS"/>
                </a:rPr>
                <a:t>You can use it to create your research poster and save valuable time placing titles, subtitles, text, and graphics. </a:t>
              </a:r>
              <a:endParaRPr/>
            </a:p>
            <a:p>
              <a:pPr marL="0" marR="0" lvl="0" indent="0" algn="l" rtl="0">
                <a:spcBef>
                  <a:spcPts val="0"/>
                </a:spcBef>
                <a:spcAft>
                  <a:spcPts val="0"/>
                </a:spcAft>
                <a:buNone/>
              </a:pP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a:solidFill>
                    <a:schemeClr val="lt1"/>
                  </a:solidFill>
                  <a:latin typeface="Trebuchet MS"/>
                  <a:ea typeface="Trebuchet MS"/>
                  <a:cs typeface="Trebuchet MS"/>
                  <a:sym typeface="Trebuchet MS"/>
                </a:rPr>
                <a:t>We provide a series of online tutorials that will guide you through the poster design process and answer your poster production questions. To view our template tutorials, go online to </a:t>
              </a:r>
              <a:r>
                <a:rPr lang="en-US" sz="2450" b="1">
                  <a:solidFill>
                    <a:srgbClr val="FFC000"/>
                  </a:solidFill>
                  <a:latin typeface="Trebuchet MS"/>
                  <a:ea typeface="Trebuchet MS"/>
                  <a:cs typeface="Trebuchet MS"/>
                  <a:sym typeface="Trebuchet MS"/>
                </a:rPr>
                <a:t>PosterPresentations.com</a:t>
              </a:r>
              <a:r>
                <a:rPr lang="en-US" sz="2450" b="1">
                  <a:solidFill>
                    <a:schemeClr val="lt1"/>
                  </a:solidFill>
                  <a:latin typeface="Trebuchet MS"/>
                  <a:ea typeface="Trebuchet MS"/>
                  <a:cs typeface="Trebuchet MS"/>
                  <a:sym typeface="Trebuchet MS"/>
                </a:rPr>
                <a:t> </a:t>
              </a:r>
              <a:r>
                <a:rPr lang="en-US" sz="2450">
                  <a:solidFill>
                    <a:schemeClr val="lt1"/>
                  </a:solidFill>
                  <a:latin typeface="Trebuchet MS"/>
                  <a:ea typeface="Trebuchet MS"/>
                  <a:cs typeface="Trebuchet MS"/>
                  <a:sym typeface="Trebuchet MS"/>
                </a:rPr>
                <a:t>and click on HELP DESK.</a:t>
              </a:r>
              <a:endParaRPr/>
            </a:p>
            <a:p>
              <a:pPr marL="0" marR="0" lvl="0" indent="0" algn="l" rtl="0">
                <a:spcBef>
                  <a:spcPts val="0"/>
                </a:spcBef>
                <a:spcAft>
                  <a:spcPts val="0"/>
                </a:spcAft>
                <a:buNone/>
              </a:pP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a:solidFill>
                    <a:schemeClr val="lt1"/>
                  </a:solidFill>
                  <a:latin typeface="Trebuchet MS"/>
                  <a:ea typeface="Trebuchet MS"/>
                  <a:cs typeface="Trebuchet MS"/>
                  <a:sym typeface="Trebuchet MS"/>
                </a:rPr>
                <a:t>When you are ready to print your poster, go online to </a:t>
              </a:r>
              <a:r>
                <a:rPr lang="en-US" sz="2450" b="0">
                  <a:solidFill>
                    <a:schemeClr val="lt1"/>
                  </a:solidFill>
                  <a:latin typeface="Trebuchet MS"/>
                  <a:ea typeface="Trebuchet MS"/>
                  <a:cs typeface="Trebuchet MS"/>
                  <a:sym typeface="Trebuchet MS"/>
                </a:rPr>
                <a:t>PosterPresentations.com</a:t>
              </a:r>
              <a:br>
                <a:rPr lang="en-US" sz="2450">
                  <a:solidFill>
                    <a:schemeClr val="lt1"/>
                  </a:solidFill>
                  <a:latin typeface="Trebuchet MS"/>
                  <a:ea typeface="Trebuchet MS"/>
                  <a:cs typeface="Trebuchet MS"/>
                  <a:sym typeface="Trebuchet MS"/>
                </a:rPr>
              </a:br>
              <a:endParaRPr sz="245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50" b="0">
                  <a:solidFill>
                    <a:schemeClr val="lt1"/>
                  </a:solidFill>
                  <a:latin typeface="Trebuchet MS"/>
                  <a:ea typeface="Trebuchet MS"/>
                  <a:cs typeface="Trebuchet MS"/>
                  <a:sym typeface="Trebuchet MS"/>
                </a:rPr>
                <a:t>Need assistance? Call us at </a:t>
              </a:r>
              <a:r>
                <a:rPr lang="en-US" sz="2450" b="0">
                  <a:solidFill>
                    <a:srgbClr val="FFC000"/>
                  </a:solidFill>
                  <a:latin typeface="Trebuchet MS"/>
                  <a:ea typeface="Trebuchet MS"/>
                  <a:cs typeface="Trebuchet MS"/>
                  <a:sym typeface="Trebuchet MS"/>
                </a:rPr>
                <a:t>1.510.649.3001</a:t>
              </a:r>
              <a:endParaRPr/>
            </a:p>
            <a:p>
              <a:pPr marL="0" marR="0" lvl="0" indent="0" algn="l" rtl="0">
                <a:spcBef>
                  <a:spcPts val="0"/>
                </a:spcBef>
                <a:spcAft>
                  <a:spcPts val="0"/>
                </a:spcAft>
                <a:buNone/>
              </a:pPr>
              <a:endParaRPr sz="3150" b="1">
                <a:solidFill>
                  <a:srgbClr val="FFFF00"/>
                </a:solidFill>
                <a:latin typeface="Trebuchet MS"/>
                <a:ea typeface="Trebuchet MS"/>
                <a:cs typeface="Trebuchet MS"/>
                <a:sym typeface="Trebuchet MS"/>
              </a:endParaRPr>
            </a:p>
            <a:p>
              <a:pPr marL="0" marR="0" lvl="0" indent="0" algn="ctr" rtl="0">
                <a:spcBef>
                  <a:spcPts val="0"/>
                </a:spcBef>
                <a:spcAft>
                  <a:spcPts val="0"/>
                </a:spcAft>
                <a:buNone/>
              </a:pPr>
              <a:endParaRPr sz="21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3500" b="1">
                  <a:solidFill>
                    <a:schemeClr val="lt1"/>
                  </a:solidFill>
                  <a:latin typeface="Trebuchet MS"/>
                  <a:ea typeface="Trebuchet MS"/>
                  <a:cs typeface="Trebuchet MS"/>
                  <a:sym typeface="Trebuchet MS"/>
                </a:rPr>
                <a:t>QUICK START</a:t>
              </a:r>
              <a:endParaRPr/>
            </a:p>
            <a:p>
              <a:pPr marL="0" marR="0" lvl="0" indent="0" algn="ctr" rtl="0">
                <a:spcBef>
                  <a:spcPts val="0"/>
                </a:spcBef>
                <a:spcAft>
                  <a:spcPts val="0"/>
                </a:spcAft>
                <a:buNone/>
              </a:pPr>
              <a:endParaRPr sz="280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Zoom in and out</a:t>
              </a:r>
              <a:endParaRPr/>
            </a:p>
            <a:p>
              <a:pPr marL="1655763" marR="0" lvl="0" indent="-1655763" algn="l" rtl="0">
                <a:spcBef>
                  <a:spcPts val="0"/>
                </a:spcBef>
                <a:spcAft>
                  <a:spcPts val="0"/>
                </a:spcAft>
                <a:buNone/>
              </a:pPr>
              <a:r>
                <a:rPr lang="en-US" sz="2100" b="0">
                  <a:solidFill>
                    <a:schemeClr val="lt1"/>
                  </a:solidFill>
                  <a:latin typeface="Trebuchet MS"/>
                  <a:ea typeface="Trebuchet MS"/>
                  <a:cs typeface="Trebuchet MS"/>
                  <a:sym typeface="Trebuchet MS"/>
                </a:rPr>
                <a:t>	</a:t>
              </a:r>
              <a:r>
                <a:rPr lang="en-US" sz="2100" b="0">
                  <a:solidFill>
                    <a:srgbClr val="BFBFBF"/>
                  </a:solidFill>
                  <a:latin typeface="Trebuchet MS"/>
                  <a:ea typeface="Trebuchet MS"/>
                  <a:cs typeface="Trebuchet MS"/>
                  <a:sym typeface="Trebuchet MS"/>
                </a:rPr>
                <a:t>As you work on your poster zoom in and out to the level that is more comfortable to you. </a:t>
              </a:r>
              <a:endParaRPr/>
            </a:p>
            <a:p>
              <a:pPr marL="1655763" marR="0" lvl="0" indent="-1655763" algn="l" rtl="0">
                <a:spcBef>
                  <a:spcPts val="0"/>
                </a:spcBef>
                <a:spcAft>
                  <a:spcPts val="0"/>
                </a:spcAft>
                <a:buNone/>
              </a:pPr>
              <a:r>
                <a:rPr lang="en-US" sz="2100" b="1">
                  <a:solidFill>
                    <a:srgbClr val="BFBFBF"/>
                  </a:solidFill>
                  <a:latin typeface="Trebuchet MS"/>
                  <a:ea typeface="Trebuchet MS"/>
                  <a:cs typeface="Trebuchet MS"/>
                  <a:sym typeface="Trebuchet MS"/>
                </a:rPr>
                <a:t>	</a:t>
              </a:r>
              <a:r>
                <a:rPr lang="en-US" sz="2100" b="0">
                  <a:solidFill>
                    <a:srgbClr val="BFBFBF"/>
                  </a:solidFill>
                  <a:latin typeface="Trebuchet MS"/>
                  <a:ea typeface="Trebuchet MS"/>
                  <a:cs typeface="Trebuchet MS"/>
                  <a:sym typeface="Trebuchet MS"/>
                </a:rPr>
                <a:t>Go to VIEW &gt; ZOOM.</a:t>
              </a:r>
              <a:endParaRPr/>
            </a:p>
            <a:p>
              <a:pPr marL="0" marR="0" lvl="0" indent="0" algn="l" rtl="0">
                <a:spcBef>
                  <a:spcPts val="0"/>
                </a:spcBef>
                <a:spcAft>
                  <a:spcPts val="0"/>
                </a:spcAft>
                <a:buNone/>
              </a:pPr>
              <a:endParaRPr sz="245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Title, Authors, and Affiliations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Start designing your poster by adding the title, the names of the authors, and the affiliated institutions. You can type or paste text into the provided boxes. The template will automatically adjust the size of your text to fit the title box. You can manually override this feature and change the size of your text. </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1">
                  <a:solidFill>
                    <a:srgbClr val="FFC000"/>
                  </a:solidFill>
                  <a:latin typeface="Trebuchet MS"/>
                  <a:ea typeface="Trebuchet MS"/>
                  <a:cs typeface="Trebuchet MS"/>
                  <a:sym typeface="Trebuchet MS"/>
                </a:rPr>
                <a:t>TIP: </a:t>
              </a:r>
              <a:r>
                <a:rPr lang="en-US" sz="2100" b="0">
                  <a:solidFill>
                    <a:srgbClr val="BFBFBF"/>
                  </a:solidFill>
                  <a:latin typeface="Trebuchet MS"/>
                  <a:ea typeface="Trebuchet MS"/>
                  <a:cs typeface="Trebuchet MS"/>
                  <a:sym typeface="Trebuchet MS"/>
                </a:rPr>
                <a:t>The font size of your title should be bigger than your name(s) and institution name(s).</a:t>
              </a:r>
              <a:endParaRPr/>
            </a:p>
            <a:p>
              <a:pPr marL="0" marR="0" lvl="0" indent="0" algn="l" rtl="0">
                <a:spcBef>
                  <a:spcPts val="0"/>
                </a:spcBef>
                <a:spcAft>
                  <a:spcPts val="0"/>
                </a:spcAft>
                <a:buNone/>
              </a:pPr>
              <a:br>
                <a:rPr lang="en-US" sz="2450" b="1">
                  <a:solidFill>
                    <a:schemeClr val="lt1"/>
                  </a:solidFill>
                  <a:latin typeface="Trebuchet MS"/>
                  <a:ea typeface="Trebuchet MS"/>
                  <a:cs typeface="Trebuchet MS"/>
                  <a:sym typeface="Trebuchet MS"/>
                </a:rPr>
              </a:br>
              <a:endParaRPr sz="2450" b="1">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Adding Logos / Seals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endParaRPr/>
            </a:p>
            <a:p>
              <a:pPr marL="0" marR="0" lvl="0" indent="0" algn="l" rtl="0">
                <a:spcBef>
                  <a:spcPts val="0"/>
                </a:spcBef>
                <a:spcAft>
                  <a:spcPts val="0"/>
                </a:spcAft>
                <a:buNone/>
              </a:pPr>
              <a:endParaRPr sz="2100" b="0">
                <a:solidFill>
                  <a:srgbClr val="BFBFBF"/>
                </a:solidFill>
                <a:latin typeface="Trebuchet MS"/>
                <a:ea typeface="Trebuchet MS"/>
                <a:cs typeface="Trebuchet MS"/>
                <a:sym typeface="Trebuchet MS"/>
              </a:endParaRPr>
            </a:p>
            <a:p>
              <a:pPr marL="0" marR="0" lvl="0" indent="0" algn="l" rtl="0">
                <a:spcBef>
                  <a:spcPts val="0"/>
                </a:spcBef>
                <a:spcAft>
                  <a:spcPts val="0"/>
                </a:spcAft>
                <a:buNone/>
              </a:pPr>
              <a:r>
                <a:rPr lang="en-US" sz="2100" b="1">
                  <a:solidFill>
                    <a:srgbClr val="FFC000"/>
                  </a:solidFill>
                  <a:latin typeface="Trebuchet MS"/>
                  <a:ea typeface="Trebuchet MS"/>
                  <a:cs typeface="Trebuchet MS"/>
                  <a:sym typeface="Trebuchet MS"/>
                </a:rPr>
                <a:t>TIP: </a:t>
              </a:r>
              <a:r>
                <a:rPr lang="en-US" sz="2100" b="0">
                  <a:solidFill>
                    <a:srgbClr val="BFBFBF"/>
                  </a:solidFill>
                  <a:latin typeface="Trebuchet MS"/>
                  <a:ea typeface="Trebuchet MS"/>
                  <a:cs typeface="Trebuchet MS"/>
                  <a:sym typeface="Trebuchet MS"/>
                </a:rPr>
                <a:t>See if your school’s logo is available on our free poster templates page.</a:t>
              </a:r>
              <a:endParaRPr/>
            </a:p>
            <a:p>
              <a:pPr marL="0" marR="0" lvl="0" indent="0" algn="l" rtl="0">
                <a:spcBef>
                  <a:spcPts val="0"/>
                </a:spcBef>
                <a:spcAft>
                  <a:spcPts val="0"/>
                </a:spcAft>
                <a:buNone/>
              </a:pPr>
              <a:endParaRPr sz="210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Photographs / Graphics</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disproportionally.</a:t>
              </a:r>
              <a:endParaRPr/>
            </a:p>
            <a:p>
              <a:pPr marL="0" marR="0" lvl="0" indent="0" algn="l" rtl="0">
                <a:spcBef>
                  <a:spcPts val="0"/>
                </a:spcBef>
                <a:spcAft>
                  <a:spcPts val="0"/>
                </a:spcAft>
                <a:buNone/>
              </a:pPr>
              <a:endParaRPr sz="2100" b="0">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endParaRPr sz="2450" b="1">
                <a:solidFill>
                  <a:srgbClr val="FFC000"/>
                </a:solidFill>
                <a:latin typeface="Trebuchet MS"/>
                <a:ea typeface="Trebuchet MS"/>
                <a:cs typeface="Trebuchet MS"/>
                <a:sym typeface="Trebuchet MS"/>
              </a:endParaRPr>
            </a:p>
            <a:p>
              <a:pPr marL="0" marR="0" lvl="0" indent="0" algn="ctr" rtl="0">
                <a:spcBef>
                  <a:spcPts val="0"/>
                </a:spcBef>
                <a:spcAft>
                  <a:spcPts val="0"/>
                </a:spcAft>
                <a:buNone/>
              </a:pPr>
              <a:r>
                <a:rPr lang="en-US" sz="2800" b="1">
                  <a:solidFill>
                    <a:srgbClr val="FFC000"/>
                  </a:solidFill>
                  <a:latin typeface="Trebuchet MS"/>
                  <a:ea typeface="Trebuchet MS"/>
                  <a:cs typeface="Trebuchet MS"/>
                  <a:sym typeface="Trebuchet MS"/>
                </a:rPr>
                <a:t>Image Quality Check</a:t>
              </a:r>
              <a:endParaRPr/>
            </a:p>
            <a:p>
              <a:pPr marL="0" marR="0" lvl="0" indent="0" algn="l" rtl="0">
                <a:spcBef>
                  <a:spcPts val="0"/>
                </a:spcBef>
                <a:spcAft>
                  <a:spcPts val="0"/>
                </a:spcAft>
                <a:buNone/>
              </a:pPr>
              <a:r>
                <a:rPr lang="en-US" sz="2100" b="0">
                  <a:solidFill>
                    <a:srgbClr val="BFBFBF"/>
                  </a:solidFill>
                  <a:latin typeface="Trebuchet MS"/>
                  <a:ea typeface="Trebuchet MS"/>
                  <a:cs typeface="Trebuchet MS"/>
                  <a:sym typeface="Trebuchet MS"/>
                </a:rPr>
                <a:t>Zoom in and look at your images at 100% magnification. If they look good they will print well. </a:t>
              </a:r>
              <a:endParaRPr sz="2450" b="0">
                <a:solidFill>
                  <a:schemeClr val="lt1"/>
                </a:solidFill>
                <a:latin typeface="Trebuchet MS"/>
                <a:ea typeface="Trebuchet MS"/>
                <a:cs typeface="Trebuchet MS"/>
                <a:sym typeface="Trebuchet MS"/>
              </a:endParaRPr>
            </a:p>
          </p:txBody>
        </p:sp>
        <p:cxnSp>
          <p:nvCxnSpPr>
            <p:cNvPr id="137" name="Google Shape;137;p5"/>
            <p:cNvCxnSpPr/>
            <p:nvPr/>
          </p:nvCxnSpPr>
          <p:spPr>
            <a:xfrm>
              <a:off x="-11225189" y="8422500"/>
              <a:ext cx="10999746" cy="3341"/>
            </a:xfrm>
            <a:prstGeom prst="straightConnector1">
              <a:avLst/>
            </a:prstGeom>
            <a:noFill/>
            <a:ln w="9525" cap="flat" cmpd="sng">
              <a:solidFill>
                <a:srgbClr val="FFC000"/>
              </a:solidFill>
              <a:prstDash val="solid"/>
              <a:round/>
              <a:headEnd type="none" w="sm" len="sm"/>
              <a:tailEnd type="none" w="sm" len="sm"/>
            </a:ln>
          </p:spPr>
        </p:cxnSp>
        <p:pic>
          <p:nvPicPr>
            <p:cNvPr id="138" name="Google Shape;138;p5"/>
            <p:cNvPicPr preferRelativeResize="0"/>
            <p:nvPr/>
          </p:nvPicPr>
          <p:blipFill rotWithShape="1">
            <a:blip r:embed="rId8">
              <a:alphaModFix/>
            </a:blip>
            <a:srcRect/>
            <a:stretch/>
          </p:blipFill>
          <p:spPr>
            <a:xfrm>
              <a:off x="-10740740" y="10261718"/>
              <a:ext cx="1597666" cy="1201935"/>
            </a:xfrm>
            <a:prstGeom prst="rect">
              <a:avLst/>
            </a:prstGeom>
            <a:noFill/>
            <a:ln>
              <a:noFill/>
            </a:ln>
          </p:spPr>
        </p:pic>
        <p:pic>
          <p:nvPicPr>
            <p:cNvPr id="139" name="Google Shape;139;p5"/>
            <p:cNvPicPr preferRelativeResize="0"/>
            <p:nvPr/>
          </p:nvPicPr>
          <p:blipFill rotWithShape="1">
            <a:blip r:embed="rId9">
              <a:alphaModFix/>
            </a:blip>
            <a:srcRect/>
            <a:stretch/>
          </p:blipFill>
          <p:spPr>
            <a:xfrm>
              <a:off x="-10732765" y="15696927"/>
              <a:ext cx="9986808" cy="1053596"/>
            </a:xfrm>
            <a:prstGeom prst="rect">
              <a:avLst/>
            </a:prstGeom>
            <a:noFill/>
            <a:ln>
              <a:noFill/>
            </a:ln>
          </p:spPr>
        </p:pic>
        <p:grpSp>
          <p:nvGrpSpPr>
            <p:cNvPr id="140" name="Google Shape;140;p5"/>
            <p:cNvGrpSpPr/>
            <p:nvPr/>
          </p:nvGrpSpPr>
          <p:grpSpPr>
            <a:xfrm>
              <a:off x="-9744992" y="23540955"/>
              <a:ext cx="7531182" cy="2305105"/>
              <a:chOff x="-4470427" y="11016658"/>
              <a:chExt cx="3470785" cy="1059064"/>
            </a:xfrm>
          </p:grpSpPr>
          <p:grpSp>
            <p:nvGrpSpPr>
              <p:cNvPr id="141" name="Google Shape;141;p5"/>
              <p:cNvGrpSpPr/>
              <p:nvPr/>
            </p:nvGrpSpPr>
            <p:grpSpPr>
              <a:xfrm>
                <a:off x="-2783495" y="11060889"/>
                <a:ext cx="624431" cy="879395"/>
                <a:chOff x="-3958697" y="11117435"/>
                <a:chExt cx="779338" cy="1260167"/>
              </a:xfrm>
            </p:grpSpPr>
            <p:pic>
              <p:nvPicPr>
                <p:cNvPr id="142" name="Google Shape;142;p5"/>
                <p:cNvPicPr preferRelativeResize="0"/>
                <p:nvPr/>
              </p:nvPicPr>
              <p:blipFill rotWithShape="1">
                <a:blip r:embed="rId10">
                  <a:alphaModFix/>
                </a:blip>
                <a:srcRect/>
                <a:stretch/>
              </p:blipFill>
              <p:spPr>
                <a:xfrm>
                  <a:off x="-3948160" y="11117435"/>
                  <a:ext cx="768801" cy="1090857"/>
                </a:xfrm>
                <a:prstGeom prst="rect">
                  <a:avLst/>
                </a:prstGeom>
                <a:noFill/>
                <a:ln>
                  <a:noFill/>
                </a:ln>
              </p:spPr>
            </p:pic>
            <p:sp>
              <p:nvSpPr>
                <p:cNvPr id="143" name="Google Shape;143;p5"/>
                <p:cNvSpPr txBox="1"/>
                <p:nvPr/>
              </p:nvSpPr>
              <p:spPr>
                <a:xfrm>
                  <a:off x="-3958697" y="12114178"/>
                  <a:ext cx="779337" cy="263424"/>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1400" b="1">
                      <a:solidFill>
                        <a:schemeClr val="dk1"/>
                      </a:solidFill>
                      <a:latin typeface="Calibri"/>
                      <a:ea typeface="Calibri"/>
                      <a:cs typeface="Calibri"/>
                      <a:sym typeface="Calibri"/>
                    </a:rPr>
                    <a:t>ORIGINAL</a:t>
                  </a:r>
                  <a:endParaRPr/>
                </a:p>
              </p:txBody>
            </p:sp>
          </p:grpSp>
          <p:grpSp>
            <p:nvGrpSpPr>
              <p:cNvPr id="144" name="Google Shape;144;p5"/>
              <p:cNvGrpSpPr/>
              <p:nvPr/>
            </p:nvGrpSpPr>
            <p:grpSpPr>
              <a:xfrm>
                <a:off x="-2033159" y="11060893"/>
                <a:ext cx="1033517" cy="881161"/>
                <a:chOff x="-2921738" y="11200127"/>
                <a:chExt cx="1420279" cy="1210907"/>
              </a:xfrm>
            </p:grpSpPr>
            <p:pic>
              <p:nvPicPr>
                <p:cNvPr id="145" name="Google Shape;145;p5"/>
                <p:cNvPicPr preferRelativeResize="0"/>
                <p:nvPr/>
              </p:nvPicPr>
              <p:blipFill rotWithShape="1">
                <a:blip r:embed="rId10">
                  <a:alphaModFix/>
                </a:blip>
                <a:srcRect/>
                <a:stretch/>
              </p:blipFill>
              <p:spPr>
                <a:xfrm>
                  <a:off x="-2921738" y="11200127"/>
                  <a:ext cx="1420279" cy="1029694"/>
                </a:xfrm>
                <a:prstGeom prst="rect">
                  <a:avLst/>
                </a:prstGeom>
                <a:noFill/>
                <a:ln>
                  <a:noFill/>
                </a:ln>
              </p:spPr>
            </p:pic>
            <p:sp>
              <p:nvSpPr>
                <p:cNvPr id="146" name="Google Shape;146;p5"/>
                <p:cNvSpPr txBox="1"/>
                <p:nvPr/>
              </p:nvSpPr>
              <p:spPr>
                <a:xfrm>
                  <a:off x="-2918991" y="12175418"/>
                  <a:ext cx="1417532" cy="235616"/>
                </a:xfrm>
                <a:prstGeom prst="rect">
                  <a:avLst/>
                </a:prstGeom>
                <a:solidFill>
                  <a:srgbClr val="FF0000"/>
                </a:solidFill>
                <a:ln>
                  <a:noFill/>
                </a:ln>
              </p:spPr>
              <p:txBody>
                <a:bodyPr spcFirstLastPara="1" wrap="square" lIns="457200" tIns="91425" rIns="457200" bIns="91425" anchor="t" anchorCtr="0">
                  <a:noAutofit/>
                </a:bodyPr>
                <a:lstStyle/>
                <a:p>
                  <a:pPr marL="0" marR="0" lvl="0" indent="0" algn="ctr" rtl="0">
                    <a:spcBef>
                      <a:spcPts val="0"/>
                    </a:spcBef>
                    <a:spcAft>
                      <a:spcPts val="0"/>
                    </a:spcAft>
                    <a:buNone/>
                  </a:pPr>
                  <a:r>
                    <a:rPr lang="en-US" sz="1225" b="1">
                      <a:solidFill>
                        <a:schemeClr val="lt1"/>
                      </a:solidFill>
                      <a:latin typeface="Calibri"/>
                      <a:ea typeface="Calibri"/>
                      <a:cs typeface="Calibri"/>
                      <a:sym typeface="Calibri"/>
                    </a:rPr>
                    <a:t>DISTORTED</a:t>
                  </a:r>
                  <a:endParaRPr sz="613" b="1">
                    <a:solidFill>
                      <a:schemeClr val="lt1"/>
                    </a:solidFill>
                    <a:latin typeface="Calibri"/>
                    <a:ea typeface="Calibri"/>
                    <a:cs typeface="Calibri"/>
                    <a:sym typeface="Calibri"/>
                  </a:endParaRPr>
                </a:p>
              </p:txBody>
            </p:sp>
          </p:grpSp>
          <p:pic>
            <p:nvPicPr>
              <p:cNvPr id="147" name="Google Shape;147;p5"/>
              <p:cNvPicPr preferRelativeResize="0"/>
              <p:nvPr/>
            </p:nvPicPr>
            <p:blipFill rotWithShape="1">
              <a:blip r:embed="rId11">
                <a:alphaModFix/>
              </a:blip>
              <a:srcRect/>
              <a:stretch/>
            </p:blipFill>
            <p:spPr>
              <a:xfrm>
                <a:off x="-4470427" y="11016658"/>
                <a:ext cx="1098742" cy="847761"/>
              </a:xfrm>
              <a:prstGeom prst="rect">
                <a:avLst/>
              </a:prstGeom>
              <a:noFill/>
              <a:ln>
                <a:noFill/>
              </a:ln>
            </p:spPr>
          </p:pic>
          <p:sp>
            <p:nvSpPr>
              <p:cNvPr id="148" name="Google Shape;148;p5"/>
              <p:cNvSpPr txBox="1"/>
              <p:nvPr/>
            </p:nvSpPr>
            <p:spPr>
              <a:xfrm>
                <a:off x="-4440600" y="11665645"/>
                <a:ext cx="1035685" cy="410076"/>
              </a:xfrm>
              <a:prstGeom prst="rect">
                <a:avLst/>
              </a:prstGeom>
              <a:noFill/>
              <a:ln>
                <a:noFill/>
              </a:ln>
            </p:spPr>
            <p:txBody>
              <a:bodyPr spcFirstLastPara="1" wrap="square" lIns="457200" tIns="457200" rIns="457200" bIns="0" anchor="t"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Corner handles</a:t>
                </a:r>
                <a:endParaRPr sz="1400">
                  <a:solidFill>
                    <a:schemeClr val="lt1"/>
                  </a:solidFill>
                  <a:latin typeface="Calibri"/>
                  <a:ea typeface="Calibri"/>
                  <a:cs typeface="Calibri"/>
                  <a:sym typeface="Calibri"/>
                </a:endParaRPr>
              </a:p>
            </p:txBody>
          </p:sp>
        </p:grpSp>
        <p:grpSp>
          <p:nvGrpSpPr>
            <p:cNvPr id="149" name="Google Shape;149;p5"/>
            <p:cNvGrpSpPr/>
            <p:nvPr/>
          </p:nvGrpSpPr>
          <p:grpSpPr>
            <a:xfrm>
              <a:off x="-10405389" y="27751413"/>
              <a:ext cx="9336203" cy="2453250"/>
              <a:chOff x="-4758036" y="12734138"/>
              <a:chExt cx="4302639" cy="1127128"/>
            </a:xfrm>
          </p:grpSpPr>
          <p:pic>
            <p:nvPicPr>
              <p:cNvPr id="150" name="Google Shape;150;p5"/>
              <p:cNvPicPr preferRelativeResize="0"/>
              <p:nvPr/>
            </p:nvPicPr>
            <p:blipFill rotWithShape="1">
              <a:blip r:embed="rId12">
                <a:alphaModFix/>
              </a:blip>
              <a:srcRect/>
              <a:stretch/>
            </p:blipFill>
            <p:spPr>
              <a:xfrm>
                <a:off x="-4533347" y="12734142"/>
                <a:ext cx="1828800" cy="1117600"/>
              </a:xfrm>
              <a:prstGeom prst="rect">
                <a:avLst/>
              </a:prstGeom>
              <a:noFill/>
              <a:ln>
                <a:noFill/>
              </a:ln>
            </p:spPr>
          </p:pic>
          <p:pic>
            <p:nvPicPr>
              <p:cNvPr id="151" name="Google Shape;151;p5"/>
              <p:cNvPicPr preferRelativeResize="0"/>
              <p:nvPr/>
            </p:nvPicPr>
            <p:blipFill rotWithShape="1">
              <a:blip r:embed="rId13">
                <a:alphaModFix/>
              </a:blip>
              <a:srcRect/>
              <a:stretch/>
            </p:blipFill>
            <p:spPr>
              <a:xfrm>
                <a:off x="-2456641" y="12737835"/>
                <a:ext cx="1828800" cy="1117600"/>
              </a:xfrm>
              <a:prstGeom prst="rect">
                <a:avLst/>
              </a:prstGeom>
              <a:noFill/>
              <a:ln>
                <a:noFill/>
              </a:ln>
            </p:spPr>
          </p:pic>
          <p:sp>
            <p:nvSpPr>
              <p:cNvPr id="152" name="Google Shape;152;p5"/>
              <p:cNvSpPr txBox="1"/>
              <p:nvPr/>
            </p:nvSpPr>
            <p:spPr>
              <a:xfrm rot="-5400000">
                <a:off x="-5235785" y="13211887"/>
                <a:ext cx="1117601" cy="162104"/>
              </a:xfrm>
              <a:prstGeom prst="rect">
                <a:avLst/>
              </a:prstGeom>
              <a:noFill/>
              <a:ln>
                <a:noFill/>
              </a:ln>
            </p:spPr>
            <p:txBody>
              <a:bodyPr spcFirstLastPara="1" wrap="square" lIns="91425" tIns="91425" rIns="91425" bIns="0" anchor="t" anchorCtr="0">
                <a:noAutofit/>
              </a:bodyPr>
              <a:lstStyle/>
              <a:p>
                <a:pPr marL="0" marR="0" lvl="0" indent="0" algn="ctr" rtl="0">
                  <a:spcBef>
                    <a:spcPts val="0"/>
                  </a:spcBef>
                  <a:spcAft>
                    <a:spcPts val="0"/>
                  </a:spcAft>
                  <a:buNone/>
                </a:pPr>
                <a:r>
                  <a:rPr lang="en-US" sz="1400">
                    <a:solidFill>
                      <a:srgbClr val="92D050"/>
                    </a:solidFill>
                    <a:latin typeface="Calibri"/>
                    <a:ea typeface="Calibri"/>
                    <a:cs typeface="Calibri"/>
                    <a:sym typeface="Calibri"/>
                  </a:rPr>
                  <a:t>Good </a:t>
                </a:r>
                <a:r>
                  <a:rPr lang="en-US" sz="1400">
                    <a:solidFill>
                      <a:schemeClr val="lt1"/>
                    </a:solidFill>
                    <a:latin typeface="Calibri"/>
                    <a:ea typeface="Calibri"/>
                    <a:cs typeface="Calibri"/>
                    <a:sym typeface="Calibri"/>
                  </a:rPr>
                  <a:t>printing quality</a:t>
                </a:r>
                <a:endParaRPr sz="1400">
                  <a:solidFill>
                    <a:schemeClr val="lt1"/>
                  </a:solidFill>
                  <a:latin typeface="Calibri"/>
                  <a:ea typeface="Calibri"/>
                  <a:cs typeface="Calibri"/>
                  <a:sym typeface="Calibri"/>
                </a:endParaRPr>
              </a:p>
            </p:txBody>
          </p:sp>
          <p:sp>
            <p:nvSpPr>
              <p:cNvPr id="153" name="Google Shape;153;p5"/>
              <p:cNvSpPr txBox="1"/>
              <p:nvPr/>
            </p:nvSpPr>
            <p:spPr>
              <a:xfrm rot="-5400000">
                <a:off x="-1095250" y="13221413"/>
                <a:ext cx="1117601" cy="162104"/>
              </a:xfrm>
              <a:prstGeom prst="rect">
                <a:avLst/>
              </a:prstGeom>
              <a:noFill/>
              <a:ln>
                <a:noFill/>
              </a:ln>
            </p:spPr>
            <p:txBody>
              <a:bodyPr spcFirstLastPara="1" wrap="square" lIns="91425" tIns="91425" rIns="91425" bIns="0" anchor="t" anchorCtr="0">
                <a:noAutofit/>
              </a:bodyPr>
              <a:lstStyle/>
              <a:p>
                <a:pPr marL="0" marR="0" lvl="0" indent="0" algn="ctr" rtl="0">
                  <a:spcBef>
                    <a:spcPts val="0"/>
                  </a:spcBef>
                  <a:spcAft>
                    <a:spcPts val="0"/>
                  </a:spcAft>
                  <a:buNone/>
                </a:pPr>
                <a:r>
                  <a:rPr lang="en-US" sz="1400">
                    <a:solidFill>
                      <a:srgbClr val="FF0000"/>
                    </a:solidFill>
                    <a:latin typeface="Calibri"/>
                    <a:ea typeface="Calibri"/>
                    <a:cs typeface="Calibri"/>
                    <a:sym typeface="Calibri"/>
                  </a:rPr>
                  <a:t>Bad </a:t>
                </a:r>
                <a:r>
                  <a:rPr lang="en-US" sz="1400">
                    <a:solidFill>
                      <a:schemeClr val="lt1"/>
                    </a:solidFill>
                    <a:latin typeface="Calibri"/>
                    <a:ea typeface="Calibri"/>
                    <a:cs typeface="Calibri"/>
                    <a:sym typeface="Calibri"/>
                  </a:rPr>
                  <a:t>printing quality</a:t>
                </a:r>
                <a:endParaRPr/>
              </a:p>
            </p:txBody>
          </p:sp>
        </p:grpSp>
      </p:grpSp>
      <p:sp>
        <p:nvSpPr>
          <p:cNvPr id="154" name="Google Shape;154;p5"/>
          <p:cNvSpPr txBox="1"/>
          <p:nvPr/>
        </p:nvSpPr>
        <p:spPr>
          <a:xfrm>
            <a:off x="1371392" y="32315728"/>
            <a:ext cx="2200275" cy="294846"/>
          </a:xfrm>
          <a:prstGeom prst="rect">
            <a:avLst/>
          </a:prstGeom>
          <a:noFill/>
          <a:ln>
            <a:noFill/>
          </a:ln>
        </p:spPr>
        <p:txBody>
          <a:bodyPr spcFirstLastPara="1" wrap="square" lIns="79850" tIns="39900" rIns="79850" bIns="39900" anchor="t" anchorCtr="0">
            <a:noAutofit/>
          </a:bodyPr>
          <a:lstStyle/>
          <a:p>
            <a:pPr marL="0" marR="0" lvl="0" indent="0" algn="l" rtl="0">
              <a:lnSpc>
                <a:spcPct val="65000"/>
              </a:lnSpc>
              <a:spcBef>
                <a:spcPts val="0"/>
              </a:spcBef>
              <a:spcAft>
                <a:spcPts val="0"/>
              </a:spcAft>
              <a:buNone/>
            </a:pPr>
            <a:r>
              <a:rPr lang="en-US" sz="438" b="1">
                <a:solidFill>
                  <a:srgbClr val="BFBFBF"/>
                </a:solidFill>
                <a:latin typeface="Arial"/>
                <a:ea typeface="Arial"/>
                <a:cs typeface="Arial"/>
                <a:sym typeface="Arial"/>
              </a:rPr>
              <a:t>RESEARCH POSTER PRESENTATION DESIGN © 2015</a:t>
            </a:r>
            <a:endParaRPr/>
          </a:p>
          <a:p>
            <a:pPr marL="0" marR="0" lvl="0" indent="0" algn="l" rtl="0">
              <a:lnSpc>
                <a:spcPct val="65000"/>
              </a:lnSpc>
              <a:spcBef>
                <a:spcPts val="482"/>
              </a:spcBef>
              <a:spcAft>
                <a:spcPts val="0"/>
              </a:spcAft>
              <a:buNone/>
            </a:pPr>
            <a:r>
              <a:rPr lang="en-US" sz="963" b="1">
                <a:solidFill>
                  <a:srgbClr val="BFBFBF"/>
                </a:solidFill>
                <a:latin typeface="Arial"/>
                <a:ea typeface="Arial"/>
                <a:cs typeface="Arial"/>
                <a:sym typeface="Arial"/>
              </a:rPr>
              <a:t>www.PosterPresentations.com</a:t>
            </a:r>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tif"/><Relationship Id="rId13"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11" Type="http://schemas.openxmlformats.org/officeDocument/2006/relationships/image" Target="../media/image17.tif"/><Relationship Id="rId5" Type="http://schemas.openxmlformats.org/officeDocument/2006/relationships/image" Target="../media/image11.png"/><Relationship Id="rId10" Type="http://schemas.openxmlformats.org/officeDocument/2006/relationships/image" Target="../media/image16.tif"/><Relationship Id="rId4" Type="http://schemas.openxmlformats.org/officeDocument/2006/relationships/notesSlide" Target="../notesSlides/notesSlide1.xml"/><Relationship Id="rId9" Type="http://schemas.openxmlformats.org/officeDocument/2006/relationships/image" Target="../media/image15.tif"/><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3177EE"/>
            </a:gs>
            <a:gs pos="100000">
              <a:srgbClr val="113D8A"/>
            </a:gs>
          </a:gsLst>
          <a:lin ang="5400012" scaled="0"/>
        </a:gradFill>
        <a:effectLst/>
      </p:bgPr>
    </p:bg>
    <p:spTree>
      <p:nvGrpSpPr>
        <p:cNvPr id="1" name="Shape 177"/>
        <p:cNvGrpSpPr/>
        <p:nvPr/>
      </p:nvGrpSpPr>
      <p:grpSpPr>
        <a:xfrm>
          <a:off x="0" y="0"/>
          <a:ext cx="0" cy="0"/>
          <a:chOff x="0" y="0"/>
          <a:chExt cx="0" cy="0"/>
        </a:xfrm>
      </p:grpSpPr>
      <p:sp>
        <p:nvSpPr>
          <p:cNvPr id="178" name="Google Shape;178;p7"/>
          <p:cNvSpPr txBox="1">
            <a:spLocks noGrp="1"/>
          </p:cNvSpPr>
          <p:nvPr>
            <p:ph type="body" idx="1"/>
          </p:nvPr>
        </p:nvSpPr>
        <p:spPr>
          <a:xfrm>
            <a:off x="812746" y="5994579"/>
            <a:ext cx="8799711" cy="6692163"/>
          </a:xfrm>
          <a:prstGeom prst="rect">
            <a:avLst/>
          </a:prstGeom>
          <a:noFill/>
          <a:ln>
            <a:noFill/>
          </a:ln>
        </p:spPr>
        <p:txBody>
          <a:bodyPr spcFirstLastPara="1" wrap="square" lIns="228575" tIns="228575" rIns="228575" bIns="228575" anchor="t" anchorCtr="0">
            <a:noAutofit/>
          </a:bodyPr>
          <a:lstStyle/>
          <a:p>
            <a:pPr marL="0">
              <a:spcBef>
                <a:spcPts val="0"/>
              </a:spcBef>
              <a:spcAft>
                <a:spcPts val="800"/>
              </a:spcAft>
            </a:pPr>
            <a:r>
              <a:rPr lang="en-US"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Dictyostelium</a:t>
            </a:r>
            <a:r>
              <a:rPr lang="en-US" sz="2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discoideum</a:t>
            </a:r>
            <a:r>
              <a:rPr lang="en-US" sz="2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serves as an excellent model organism for the study of various cellular processes, including migration. Kinase responsive to stress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KrsB</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regulates migration by inhibiting adhesion of cells to the surface; however, the molecular mechanism of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KrsB</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action is unclear. Previous research has demonstrated that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Talin</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an important cytoskeletal protein for cell to substrate contact in various systems, is involved in basal adhesion of </a:t>
            </a:r>
            <a:r>
              <a:rPr lang="en-US" sz="2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a:t>
            </a:r>
            <a:r>
              <a:rPr lang="en-US" sz="2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discoideum</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 hypothesized that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KrsB</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-mediated effects on adhesion depend on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Talin</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To address this question we examined whether catalytically inactive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KrsB</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(K52R), which is known to increase adhesion, can do so in the absence of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Talin</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We transformed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Talin</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A-null cells with GFP-tagged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KrsB</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K52R or empty vector by electroporation and checked cells using fluorescence microscopy to confirm expression. Following this we completed adhesion assays to compare the two cell lines. There were no significant differences between adhesion of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Talin</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A-null cells with or without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KrsB</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K52R. Although this preliminary data suggests that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Talin</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may be required for increased adhesion in the absence of active </a:t>
            </a:r>
            <a:r>
              <a:rPr lang="en-US" sz="2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KrsB</a:t>
            </a:r>
            <a:r>
              <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further research is still needed to confirm these findings.</a:t>
            </a:r>
          </a:p>
          <a:p>
            <a:pPr marL="0" marR="0">
              <a:spcBef>
                <a:spcPts val="0"/>
              </a:spcBef>
              <a:spcAft>
                <a:spcPts val="800"/>
              </a:spcAft>
            </a:pPr>
            <a:endParaRPr sz="2200" dirty="0">
              <a:solidFill>
                <a:srgbClr val="000000"/>
              </a:solidFill>
              <a:latin typeface="Calibri"/>
              <a:ea typeface="Calibri"/>
              <a:cs typeface="Calibri"/>
              <a:sym typeface="Calibri"/>
            </a:endParaRPr>
          </a:p>
        </p:txBody>
      </p:sp>
      <p:sp>
        <p:nvSpPr>
          <p:cNvPr id="179" name="Google Shape;179;p7"/>
          <p:cNvSpPr txBox="1">
            <a:spLocks noGrp="1"/>
          </p:cNvSpPr>
          <p:nvPr>
            <p:ph type="body" idx="2"/>
          </p:nvPr>
        </p:nvSpPr>
        <p:spPr>
          <a:xfrm>
            <a:off x="819757" y="5267648"/>
            <a:ext cx="8792700" cy="9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476662"/>
              </a:buClr>
              <a:buSzPts val="4700"/>
              <a:buNone/>
            </a:pPr>
            <a:r>
              <a:rPr lang="en-US" sz="4700" dirty="0"/>
              <a:t>ABSTRACT</a:t>
            </a:r>
            <a:endParaRPr dirty="0"/>
          </a:p>
        </p:txBody>
      </p:sp>
      <p:sp>
        <p:nvSpPr>
          <p:cNvPr id="180" name="Google Shape;180;p7"/>
          <p:cNvSpPr txBox="1">
            <a:spLocks noGrp="1"/>
          </p:cNvSpPr>
          <p:nvPr>
            <p:ph type="body" idx="3"/>
          </p:nvPr>
        </p:nvSpPr>
        <p:spPr>
          <a:xfrm>
            <a:off x="811357" y="12825490"/>
            <a:ext cx="8801100" cy="4567382"/>
          </a:xfrm>
          <a:prstGeom prst="rect">
            <a:avLst/>
          </a:prstGeom>
          <a:noFill/>
          <a:ln>
            <a:noFill/>
          </a:ln>
        </p:spPr>
        <p:txBody>
          <a:bodyPr spcFirstLastPara="1" wrap="square" lIns="228575" tIns="228575" rIns="228575" bIns="228575" anchor="t" anchorCtr="0">
            <a:noAutofit/>
          </a:bodyPr>
          <a:lstStyle/>
          <a:p>
            <a:pPr marL="0" lvl="0" indent="0" algn="l" rtl="0">
              <a:spcBef>
                <a:spcPts val="450"/>
              </a:spcBef>
              <a:spcAft>
                <a:spcPts val="0"/>
              </a:spcAft>
              <a:buNone/>
            </a:pPr>
            <a:endParaRPr sz="2400" dirty="0">
              <a:solidFill>
                <a:srgbClr val="000000"/>
              </a:solidFill>
              <a:latin typeface="Calibri"/>
              <a:ea typeface="Calibri"/>
              <a:cs typeface="Calibri"/>
              <a:sym typeface="Calibri"/>
            </a:endParaRPr>
          </a:p>
          <a:p>
            <a:pPr marL="457200" lvl="0" indent="-371475" algn="l" rtl="0">
              <a:spcBef>
                <a:spcPts val="450"/>
              </a:spcBef>
              <a:spcAft>
                <a:spcPts val="0"/>
              </a:spcAft>
              <a:buClr>
                <a:srgbClr val="476662"/>
              </a:buClr>
              <a:buSzPts val="2250"/>
              <a:buFont typeface="Arial" panose="020B0604020202020204" pitchFamily="34" charset="0"/>
              <a:buChar char="•"/>
            </a:pPr>
            <a:r>
              <a:rPr lang="en-US" sz="2400" i="1" dirty="0">
                <a:solidFill>
                  <a:srgbClr val="000000"/>
                </a:solidFill>
                <a:latin typeface="Calibri"/>
                <a:ea typeface="Calibri"/>
                <a:cs typeface="Calibri"/>
                <a:sym typeface="Calibri"/>
              </a:rPr>
              <a:t>Dictyostelium </a:t>
            </a:r>
            <a:r>
              <a:rPr lang="en-US" sz="2400" dirty="0">
                <a:solidFill>
                  <a:srgbClr val="000000"/>
                </a:solidFill>
                <a:latin typeface="Calibri"/>
                <a:ea typeface="Calibri"/>
                <a:cs typeface="Calibri"/>
                <a:sym typeface="Calibri"/>
              </a:rPr>
              <a:t>is a social amoeba that can transform from single unicellular amoebae into a multicellular slug.1</a:t>
            </a:r>
            <a:endParaRPr lang="en-US" sz="2400" baseline="30000" dirty="0">
              <a:solidFill>
                <a:srgbClr val="000000"/>
              </a:solidFill>
              <a:latin typeface="Calibri"/>
              <a:ea typeface="Calibri"/>
              <a:cs typeface="Calibri"/>
              <a:sym typeface="Calibri"/>
            </a:endParaRPr>
          </a:p>
          <a:p>
            <a:pPr marL="457200" lvl="0" indent="-371475" algn="l" rtl="0">
              <a:spcBef>
                <a:spcPts val="450"/>
              </a:spcBef>
              <a:spcAft>
                <a:spcPts val="0"/>
              </a:spcAft>
              <a:buClr>
                <a:srgbClr val="476662"/>
              </a:buClr>
              <a:buSzPts val="2250"/>
              <a:buFont typeface="Arial" panose="020B0604020202020204" pitchFamily="34" charset="0"/>
              <a:buChar char="•"/>
            </a:pPr>
            <a:r>
              <a:rPr lang="en-US" sz="2400" dirty="0">
                <a:solidFill>
                  <a:srgbClr val="000000"/>
                </a:solidFill>
                <a:latin typeface="Calibri"/>
                <a:cs typeface="Calibri"/>
                <a:sym typeface="Calibri"/>
              </a:rPr>
              <a:t>Since </a:t>
            </a:r>
            <a:r>
              <a:rPr lang="en-US" sz="2400" i="1" dirty="0" err="1">
                <a:solidFill>
                  <a:srgbClr val="000000"/>
                </a:solidFill>
                <a:latin typeface="Calibri"/>
                <a:cs typeface="Calibri"/>
                <a:sym typeface="Calibri"/>
              </a:rPr>
              <a:t>Dictyostelium</a:t>
            </a:r>
            <a:r>
              <a:rPr lang="en-US" sz="2400" i="1" dirty="0">
                <a:solidFill>
                  <a:srgbClr val="000000"/>
                </a:solidFill>
                <a:latin typeface="Calibri"/>
                <a:cs typeface="Calibri"/>
                <a:sym typeface="Calibri"/>
              </a:rPr>
              <a:t> </a:t>
            </a:r>
            <a:r>
              <a:rPr lang="en-US" sz="2400" dirty="0">
                <a:solidFill>
                  <a:srgbClr val="000000"/>
                </a:solidFill>
                <a:latin typeface="Calibri"/>
                <a:cs typeface="Calibri"/>
                <a:sym typeface="Calibri"/>
              </a:rPr>
              <a:t>movement is similar to mammalian cells, it has homologous genes, and it is easily manipulated in the laboratory, it is the ideal model organism for studying migration.</a:t>
            </a:r>
            <a:r>
              <a:rPr lang="en-US" sz="2400" baseline="30000" dirty="0">
                <a:solidFill>
                  <a:srgbClr val="000000"/>
                </a:solidFill>
                <a:latin typeface="Calibri"/>
                <a:cs typeface="Calibri"/>
                <a:sym typeface="Calibri"/>
              </a:rPr>
              <a:t>3</a:t>
            </a:r>
          </a:p>
          <a:p>
            <a:pPr marL="457200" lvl="0" indent="-371475" algn="l" rtl="0">
              <a:spcBef>
                <a:spcPts val="450"/>
              </a:spcBef>
              <a:spcAft>
                <a:spcPts val="0"/>
              </a:spcAft>
              <a:buClr>
                <a:srgbClr val="476662"/>
              </a:buClr>
              <a:buSzPts val="2250"/>
              <a:buFont typeface="Arial" panose="020B0604020202020204" pitchFamily="34" charset="0"/>
              <a:buChar char="•"/>
            </a:pPr>
            <a:r>
              <a:rPr lang="en-US" sz="2400" dirty="0">
                <a:solidFill>
                  <a:srgbClr val="000000"/>
                </a:solidFill>
                <a:latin typeface="Calibri"/>
                <a:cs typeface="Calibri"/>
                <a:sym typeface="Calibri"/>
              </a:rPr>
              <a:t>Studies using </a:t>
            </a:r>
            <a:r>
              <a:rPr lang="en-US" sz="2400" i="1" dirty="0">
                <a:solidFill>
                  <a:srgbClr val="000000"/>
                </a:solidFill>
                <a:latin typeface="Calibri"/>
                <a:cs typeface="Calibri"/>
                <a:sym typeface="Calibri"/>
              </a:rPr>
              <a:t>Dictyostelium </a:t>
            </a:r>
            <a:r>
              <a:rPr lang="en-US" sz="2400" dirty="0">
                <a:solidFill>
                  <a:srgbClr val="000000"/>
                </a:solidFill>
                <a:latin typeface="Calibri"/>
                <a:cs typeface="Calibri"/>
                <a:sym typeface="Calibri"/>
              </a:rPr>
              <a:t>can have profound implications in the fight against cancers that metastasize and other pathophysiological conditions, such as atherosclerosis.</a:t>
            </a:r>
            <a:r>
              <a:rPr lang="en-US" sz="2400" baseline="30000" dirty="0">
                <a:solidFill>
                  <a:srgbClr val="000000"/>
                </a:solidFill>
                <a:latin typeface="Calibri"/>
                <a:cs typeface="Calibri"/>
                <a:sym typeface="Calibri"/>
              </a:rPr>
              <a:t>2</a:t>
            </a:r>
            <a:endParaRPr sz="2400" baseline="30000" dirty="0">
              <a:solidFill>
                <a:srgbClr val="000000"/>
              </a:solidFill>
            </a:endParaRPr>
          </a:p>
        </p:txBody>
      </p:sp>
      <p:sp>
        <p:nvSpPr>
          <p:cNvPr id="181" name="Google Shape;181;p7"/>
          <p:cNvSpPr txBox="1">
            <a:spLocks noGrp="1"/>
          </p:cNvSpPr>
          <p:nvPr>
            <p:ph type="body" idx="4"/>
          </p:nvPr>
        </p:nvSpPr>
        <p:spPr>
          <a:xfrm>
            <a:off x="784684" y="12661599"/>
            <a:ext cx="8794200" cy="9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476662"/>
              </a:buClr>
              <a:buSzPts val="4700"/>
              <a:buNone/>
            </a:pPr>
            <a:r>
              <a:rPr lang="en-US" sz="4700" dirty="0"/>
              <a:t>INTRODUCTION</a:t>
            </a:r>
            <a:endParaRPr dirty="0"/>
          </a:p>
        </p:txBody>
      </p:sp>
      <p:sp>
        <p:nvSpPr>
          <p:cNvPr id="183" name="Google Shape;183;p7"/>
          <p:cNvSpPr txBox="1">
            <a:spLocks noGrp="1"/>
          </p:cNvSpPr>
          <p:nvPr>
            <p:ph type="body" idx="6"/>
          </p:nvPr>
        </p:nvSpPr>
        <p:spPr>
          <a:xfrm>
            <a:off x="15397925" y="6925201"/>
            <a:ext cx="7608951" cy="91178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476662"/>
              </a:buClr>
              <a:buSzPts val="4700"/>
              <a:buNone/>
            </a:pPr>
            <a:r>
              <a:rPr lang="en-US" sz="4700" dirty="0"/>
              <a:t>METHODS and RESULTS</a:t>
            </a:r>
            <a:endParaRPr dirty="0"/>
          </a:p>
        </p:txBody>
      </p:sp>
      <p:sp>
        <p:nvSpPr>
          <p:cNvPr id="184" name="Google Shape;184;p7"/>
          <p:cNvSpPr txBox="1">
            <a:spLocks noGrp="1"/>
          </p:cNvSpPr>
          <p:nvPr>
            <p:ph type="body" idx="9"/>
          </p:nvPr>
        </p:nvSpPr>
        <p:spPr>
          <a:xfrm>
            <a:off x="28792344" y="5267648"/>
            <a:ext cx="8791141" cy="90793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476662"/>
              </a:buClr>
              <a:buSzPts val="4700"/>
              <a:buNone/>
            </a:pPr>
            <a:r>
              <a:rPr lang="en-US" sz="4700" dirty="0"/>
              <a:t>DISCUSSION AND CONCLUSIONS</a:t>
            </a:r>
            <a:endParaRPr dirty="0"/>
          </a:p>
        </p:txBody>
      </p:sp>
      <p:sp>
        <p:nvSpPr>
          <p:cNvPr id="185" name="Google Shape;185;p7"/>
          <p:cNvSpPr txBox="1">
            <a:spLocks noGrp="1"/>
          </p:cNvSpPr>
          <p:nvPr>
            <p:ph type="body" idx="13"/>
          </p:nvPr>
        </p:nvSpPr>
        <p:spPr>
          <a:xfrm>
            <a:off x="28828975" y="6180538"/>
            <a:ext cx="8791141" cy="13300542"/>
          </a:xfrm>
          <a:prstGeom prst="rect">
            <a:avLst/>
          </a:prstGeom>
          <a:noFill/>
          <a:ln>
            <a:noFill/>
          </a:ln>
        </p:spPr>
        <p:txBody>
          <a:bodyPr spcFirstLastPara="1" wrap="square" lIns="228575" tIns="228575" rIns="228575" bIns="228575" anchor="t" anchorCtr="0">
            <a:noAutofit/>
          </a:bodyPr>
          <a:lstStyle/>
          <a:p>
            <a:pPr marL="0" lvl="0" indent="0" algn="l" rtl="0">
              <a:spcBef>
                <a:spcPts val="450"/>
              </a:spcBef>
              <a:spcAft>
                <a:spcPts val="0"/>
              </a:spcAft>
              <a:buClr>
                <a:schemeClr val="dk1"/>
              </a:buClr>
              <a:buSzPts val="2250"/>
              <a:buNone/>
            </a:pPr>
            <a:r>
              <a:rPr lang="en-US" sz="2700" b="1" u="sng" dirty="0">
                <a:solidFill>
                  <a:srgbClr val="476662"/>
                </a:solidFill>
                <a:latin typeface="Calibri"/>
                <a:ea typeface="Calibri"/>
                <a:cs typeface="Calibri"/>
                <a:sym typeface="Calibri"/>
              </a:rPr>
              <a:t>Transformation</a:t>
            </a:r>
          </a:p>
          <a:p>
            <a:pPr lvl="0" indent="-457200" algn="l" rtl="0">
              <a:spcBef>
                <a:spcPts val="450"/>
              </a:spcBef>
              <a:spcAft>
                <a:spcPts val="0"/>
              </a:spcAft>
              <a:buClr>
                <a:srgbClr val="000000"/>
              </a:buClr>
              <a:buSzPts val="2250"/>
              <a:buFont typeface="Arial" panose="020B0604020202020204" pitchFamily="34" charset="0"/>
              <a:buChar char="•"/>
            </a:pPr>
            <a:r>
              <a:rPr lang="en-US" sz="2700" dirty="0">
                <a:solidFill>
                  <a:srgbClr val="000000"/>
                </a:solidFill>
                <a:latin typeface="Calibri"/>
                <a:ea typeface="Calibri"/>
                <a:cs typeface="Calibri"/>
                <a:sym typeface="Calibri"/>
              </a:rPr>
              <a:t>Electroporation provided the ability of the cells to incorporate the gene carried by the vector into their DNA.</a:t>
            </a:r>
          </a:p>
          <a:p>
            <a:pPr lvl="0" indent="-457200" algn="l" rtl="0">
              <a:spcBef>
                <a:spcPts val="450"/>
              </a:spcBef>
              <a:spcAft>
                <a:spcPts val="0"/>
              </a:spcAft>
              <a:buClr>
                <a:srgbClr val="000000"/>
              </a:buClr>
              <a:buSzPts val="2250"/>
              <a:buFont typeface="Arial" panose="020B0604020202020204" pitchFamily="34" charset="0"/>
              <a:buChar char="•"/>
            </a:pPr>
            <a:r>
              <a:rPr lang="en-US" sz="2700" dirty="0">
                <a:solidFill>
                  <a:srgbClr val="000000"/>
                </a:solidFill>
                <a:latin typeface="Calibri"/>
                <a:ea typeface="Calibri"/>
                <a:cs typeface="Calibri"/>
                <a:sym typeface="Calibri"/>
              </a:rPr>
              <a:t>Electroporation showed little to no complications.</a:t>
            </a:r>
          </a:p>
          <a:p>
            <a:pPr marL="0" lvl="0" indent="0" algn="l" rtl="0">
              <a:spcBef>
                <a:spcPts val="450"/>
              </a:spcBef>
              <a:spcAft>
                <a:spcPts val="0"/>
              </a:spcAft>
              <a:buClr>
                <a:schemeClr val="dk1"/>
              </a:buClr>
              <a:buSzPts val="2250"/>
            </a:pPr>
            <a:r>
              <a:rPr lang="en-US" sz="2700" dirty="0">
                <a:solidFill>
                  <a:srgbClr val="476662"/>
                </a:solidFill>
                <a:latin typeface="Calibri"/>
                <a:ea typeface="Calibri"/>
                <a:cs typeface="Calibri"/>
                <a:sym typeface="Calibri"/>
              </a:rPr>
              <a:t> </a:t>
            </a:r>
          </a:p>
          <a:p>
            <a:pPr marL="0" lvl="0" indent="0" algn="l" rtl="0">
              <a:spcBef>
                <a:spcPts val="450"/>
              </a:spcBef>
              <a:spcAft>
                <a:spcPts val="0"/>
              </a:spcAft>
              <a:buClr>
                <a:schemeClr val="dk1"/>
              </a:buClr>
              <a:buSzPts val="2250"/>
              <a:buNone/>
            </a:pPr>
            <a:r>
              <a:rPr lang="en-US" sz="2700" b="1" u="sng" dirty="0">
                <a:solidFill>
                  <a:srgbClr val="476662"/>
                </a:solidFill>
                <a:latin typeface="Calibri"/>
                <a:ea typeface="Calibri"/>
                <a:cs typeface="Calibri"/>
                <a:sym typeface="Calibri"/>
              </a:rPr>
              <a:t>Expression Check</a:t>
            </a:r>
          </a:p>
          <a:p>
            <a:pPr lvl="0" indent="-457200" algn="l" rtl="0">
              <a:spcBef>
                <a:spcPts val="450"/>
              </a:spcBef>
              <a:spcAft>
                <a:spcPts val="0"/>
              </a:spcAft>
              <a:buClr>
                <a:srgbClr val="000000"/>
              </a:buClr>
              <a:buSzPts val="2250"/>
              <a:buFont typeface="Arial" panose="020B0604020202020204" pitchFamily="34" charset="0"/>
              <a:buChar char="•"/>
            </a:pPr>
            <a:r>
              <a:rPr lang="en-US" sz="2700" dirty="0" err="1">
                <a:solidFill>
                  <a:srgbClr val="000000"/>
                </a:solidFill>
                <a:latin typeface="Calibri"/>
                <a:ea typeface="Calibri"/>
                <a:cs typeface="Calibri"/>
                <a:sym typeface="Calibri"/>
              </a:rPr>
              <a:t>Talin</a:t>
            </a:r>
            <a:r>
              <a:rPr lang="en-US" sz="2700" dirty="0">
                <a:solidFill>
                  <a:srgbClr val="000000"/>
                </a:solidFill>
                <a:latin typeface="Calibri"/>
                <a:ea typeface="Calibri"/>
                <a:cs typeface="Calibri"/>
                <a:sym typeface="Calibri"/>
              </a:rPr>
              <a:t> A-null cells were successfully transformed and showed good expression of </a:t>
            </a:r>
            <a:r>
              <a:rPr lang="en-US" sz="2700" dirty="0" err="1">
                <a:solidFill>
                  <a:srgbClr val="000000"/>
                </a:solidFill>
                <a:latin typeface="Calibri"/>
                <a:ea typeface="Calibri"/>
                <a:cs typeface="Calibri"/>
                <a:sym typeface="Calibri"/>
              </a:rPr>
              <a:t>KrsB</a:t>
            </a:r>
            <a:r>
              <a:rPr lang="en-US" sz="2700" dirty="0">
                <a:solidFill>
                  <a:srgbClr val="000000"/>
                </a:solidFill>
                <a:latin typeface="Calibri"/>
                <a:ea typeface="Calibri"/>
                <a:cs typeface="Calibri"/>
                <a:sym typeface="Calibri"/>
              </a:rPr>
              <a:t> K52R.</a:t>
            </a:r>
          </a:p>
          <a:p>
            <a:pPr marL="0" lvl="0" indent="0" algn="l" rtl="0">
              <a:spcBef>
                <a:spcPts val="450"/>
              </a:spcBef>
              <a:spcAft>
                <a:spcPts val="0"/>
              </a:spcAft>
              <a:buClr>
                <a:schemeClr val="dk1"/>
              </a:buClr>
              <a:buSzPts val="2250"/>
            </a:pPr>
            <a:endParaRPr lang="en-US" sz="2700" dirty="0">
              <a:solidFill>
                <a:srgbClr val="476662"/>
              </a:solidFill>
              <a:latin typeface="Calibri"/>
              <a:ea typeface="Calibri"/>
              <a:cs typeface="Calibri"/>
              <a:sym typeface="Calibri"/>
            </a:endParaRPr>
          </a:p>
          <a:p>
            <a:pPr marL="0" lvl="0" indent="0" algn="l" rtl="0">
              <a:spcBef>
                <a:spcPts val="450"/>
              </a:spcBef>
              <a:spcAft>
                <a:spcPts val="0"/>
              </a:spcAft>
              <a:buClr>
                <a:schemeClr val="dk1"/>
              </a:buClr>
              <a:buSzPts val="2250"/>
            </a:pPr>
            <a:r>
              <a:rPr lang="en-US" sz="2700" b="1" u="sng" dirty="0">
                <a:solidFill>
                  <a:srgbClr val="476662"/>
                </a:solidFill>
                <a:latin typeface="Calibri"/>
                <a:ea typeface="Calibri"/>
                <a:cs typeface="Calibri"/>
                <a:sym typeface="Calibri"/>
              </a:rPr>
              <a:t>Adhesion Assay</a:t>
            </a:r>
          </a:p>
          <a:p>
            <a:pPr lvl="0" indent="-457200" algn="l" rtl="0">
              <a:spcBef>
                <a:spcPts val="450"/>
              </a:spcBef>
              <a:spcAft>
                <a:spcPts val="0"/>
              </a:spcAft>
              <a:buClr>
                <a:srgbClr val="000000"/>
              </a:buClr>
              <a:buSzPts val="2250"/>
              <a:buFont typeface="Arial" panose="020B0604020202020204" pitchFamily="34" charset="0"/>
              <a:buChar char="•"/>
            </a:pPr>
            <a:r>
              <a:rPr lang="en-US" sz="2700" dirty="0">
                <a:solidFill>
                  <a:srgbClr val="000000"/>
                </a:solidFill>
                <a:latin typeface="Calibri"/>
                <a:ea typeface="Calibri"/>
                <a:cs typeface="Calibri"/>
                <a:sym typeface="Calibri"/>
              </a:rPr>
              <a:t>Statistical analysis using a t-test indicated no significant difference between adhesion of the two cell lines </a:t>
            </a:r>
          </a:p>
        </p:txBody>
      </p:sp>
      <p:sp>
        <p:nvSpPr>
          <p:cNvPr id="186" name="Google Shape;186;p7"/>
          <p:cNvSpPr txBox="1">
            <a:spLocks noGrp="1"/>
          </p:cNvSpPr>
          <p:nvPr>
            <p:ph type="body" idx="14"/>
          </p:nvPr>
        </p:nvSpPr>
        <p:spPr>
          <a:xfrm>
            <a:off x="28813228" y="21461491"/>
            <a:ext cx="8791141" cy="90793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476662"/>
              </a:buClr>
              <a:buSzPts val="4700"/>
              <a:buNone/>
            </a:pPr>
            <a:r>
              <a:rPr lang="en-US" sz="4700"/>
              <a:t>REFERENCES</a:t>
            </a:r>
            <a:endParaRPr/>
          </a:p>
        </p:txBody>
      </p:sp>
      <p:sp>
        <p:nvSpPr>
          <p:cNvPr id="187" name="Google Shape;187;p7"/>
          <p:cNvSpPr txBox="1">
            <a:spLocks noGrp="1"/>
          </p:cNvSpPr>
          <p:nvPr>
            <p:ph type="body" idx="15"/>
          </p:nvPr>
        </p:nvSpPr>
        <p:spPr>
          <a:xfrm>
            <a:off x="28824572" y="22177234"/>
            <a:ext cx="8795544" cy="7040367"/>
          </a:xfrm>
          <a:prstGeom prst="rect">
            <a:avLst/>
          </a:prstGeom>
          <a:noFill/>
          <a:ln>
            <a:noFill/>
          </a:ln>
        </p:spPr>
        <p:txBody>
          <a:bodyPr spcFirstLastPara="1" wrap="square" lIns="228575" tIns="228575" rIns="228575" bIns="228575" anchor="t" anchorCtr="0">
            <a:noAutofit/>
          </a:bodyPr>
          <a:lstStyle/>
          <a:p>
            <a:pPr lvl="0" indent="-457200" algn="l" rtl="0">
              <a:spcBef>
                <a:spcPts val="450"/>
              </a:spcBef>
              <a:spcAft>
                <a:spcPts val="0"/>
              </a:spcAft>
              <a:buClr>
                <a:schemeClr val="dk1"/>
              </a:buClr>
              <a:buSzPts val="2250"/>
              <a:buFont typeface="+mj-lt"/>
              <a:buAutoNum type="arabicPeriod"/>
            </a:pP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dictyBase</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Dictyostelium</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discoideum</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Model System in Motion.  http://dictybase.org/tutorial/ (accessed July 14th, 2020).</a:t>
            </a:r>
          </a:p>
          <a:p>
            <a:pPr lvl="0" indent="-457200" algn="l" rtl="0">
              <a:spcBef>
                <a:spcPts val="450"/>
              </a:spcBef>
              <a:spcAft>
                <a:spcPts val="0"/>
              </a:spcAft>
              <a:buClr>
                <a:schemeClr val="dk1"/>
              </a:buClr>
              <a:buSzPts val="2250"/>
              <a:buFont typeface="+mj-lt"/>
              <a:buAutoNum type="arabicPeriod"/>
            </a:pP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Artemenko</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Y.,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Batsios</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P.,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Borleis</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J., Gagnon, Z., Lee, J.,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Rohlfs</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M.,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Sanseau</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D., Willard, S.,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Schleiher</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M., &amp;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Devreotes</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P. (2012).  Tumor suppressor Hippo/MST1 kinase mediates chemotaxis by regulating spreading and adhesion. PNAS, 13632-13637. </a:t>
            </a:r>
            <a:r>
              <a:rPr lang="en-US" sz="2400" b="0" i="0" u="none" strike="noStrike" dirty="0" err="1">
                <a:solidFill>
                  <a:schemeClr val="accent3">
                    <a:lumMod val="10000"/>
                  </a:schemeClr>
                </a:solidFill>
                <a:effectLst/>
                <a:latin typeface="Calibri" panose="020F0502020204030204" pitchFamily="34" charset="0"/>
                <a:cs typeface="Calibri" panose="020F0502020204030204" pitchFamily="34" charset="0"/>
              </a:rPr>
              <a:t>doi</a:t>
            </a:r>
            <a:r>
              <a:rPr lang="en-US" sz="2400" b="0" i="0" u="none" strike="noStrike" dirty="0">
                <a:solidFill>
                  <a:schemeClr val="accent3">
                    <a:lumMod val="10000"/>
                  </a:schemeClr>
                </a:solidFill>
                <a:effectLst/>
                <a:latin typeface="Calibri" panose="020F0502020204030204" pitchFamily="34" charset="0"/>
                <a:cs typeface="Calibri" panose="020F0502020204030204" pitchFamily="34" charset="0"/>
              </a:rPr>
              <a:t>: 10.1073/pnas.1211304109.</a:t>
            </a:r>
          </a:p>
          <a:p>
            <a:pPr lvl="0" indent="-457200" algn="l" rtl="0">
              <a:spcBef>
                <a:spcPts val="450"/>
              </a:spcBef>
              <a:spcAft>
                <a:spcPts val="0"/>
              </a:spcAft>
              <a:buClr>
                <a:schemeClr val="dk1"/>
              </a:buClr>
              <a:buSzPts val="2250"/>
              <a:buFont typeface="+mj-lt"/>
              <a:buAutoNum type="arabicPeriod"/>
            </a:pP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Niewöhner</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J., Weber, I., </a:t>
            </a: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Maniak</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M., Müller-Taubenberger, A., &amp; </a:t>
            </a: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Gerisch</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G. (1997). </a:t>
            </a: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Talin</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-Null Cells of </a:t>
            </a: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Dictyostelium</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Are Strongly Defective in Adhesion to Particle and Substrate Surfaces and Slightly Impaired in Cytokinesis. </a:t>
            </a:r>
            <a:r>
              <a:rPr lang="en-US" sz="2400" i="1" u="none" strike="noStrike" dirty="0">
                <a:solidFill>
                  <a:schemeClr val="accent3">
                    <a:lumMod val="10000"/>
                  </a:schemeClr>
                </a:solidFill>
                <a:effectLst/>
                <a:latin typeface="Calibri" panose="020F0502020204030204" pitchFamily="34" charset="0"/>
                <a:cs typeface="Calibri" panose="020F0502020204030204" pitchFamily="34" charset="0"/>
              </a:rPr>
              <a:t>Journal of Cell Biology,</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a:t>
            </a:r>
            <a:r>
              <a:rPr lang="en-US" sz="2400" i="1" u="none" strike="noStrike" dirty="0">
                <a:solidFill>
                  <a:schemeClr val="accent3">
                    <a:lumMod val="10000"/>
                  </a:schemeClr>
                </a:solidFill>
                <a:effectLst/>
                <a:latin typeface="Calibri" panose="020F0502020204030204" pitchFamily="34" charset="0"/>
                <a:cs typeface="Calibri" panose="020F0502020204030204" pitchFamily="34" charset="0"/>
              </a:rPr>
              <a:t>138</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(2), 349-361. doi:10.1083/jcb.138.2.349</a:t>
            </a:r>
          </a:p>
          <a:p>
            <a:pPr lvl="0" indent="-457200" algn="l" rtl="0">
              <a:spcBef>
                <a:spcPts val="450"/>
              </a:spcBef>
              <a:spcAft>
                <a:spcPts val="0"/>
              </a:spcAft>
              <a:buClr>
                <a:schemeClr val="dk1"/>
              </a:buClr>
              <a:buSzPts val="2250"/>
              <a:buFont typeface="+mj-lt"/>
              <a:buAutoNum type="arabicPeriod"/>
            </a:pP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Plak</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K., Pots, H., </a:t>
            </a: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Haastert</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P. J., &amp; Kortholt, A. (2016). Direct Interaction between </a:t>
            </a: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TalinB</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and Rap1 is necessary for adhesion of </a:t>
            </a:r>
            <a:r>
              <a:rPr lang="en-US" sz="2400" i="0" u="none" strike="noStrike" dirty="0" err="1">
                <a:solidFill>
                  <a:schemeClr val="accent3">
                    <a:lumMod val="10000"/>
                  </a:schemeClr>
                </a:solidFill>
                <a:effectLst/>
                <a:latin typeface="Calibri" panose="020F0502020204030204" pitchFamily="34" charset="0"/>
                <a:cs typeface="Calibri" panose="020F0502020204030204" pitchFamily="34" charset="0"/>
              </a:rPr>
              <a:t>Dictyostelium</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cells. </a:t>
            </a:r>
            <a:r>
              <a:rPr lang="en-US" sz="2400" i="1" u="none" strike="noStrike" dirty="0">
                <a:solidFill>
                  <a:schemeClr val="accent3">
                    <a:lumMod val="10000"/>
                  </a:schemeClr>
                </a:solidFill>
                <a:effectLst/>
                <a:latin typeface="Calibri" panose="020F0502020204030204" pitchFamily="34" charset="0"/>
                <a:cs typeface="Calibri" panose="020F0502020204030204" pitchFamily="34" charset="0"/>
              </a:rPr>
              <a:t>BMC Cell Biology,</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 </a:t>
            </a:r>
            <a:r>
              <a:rPr lang="en-US" sz="2400" i="1" u="none" strike="noStrike" dirty="0">
                <a:solidFill>
                  <a:schemeClr val="accent3">
                    <a:lumMod val="10000"/>
                  </a:schemeClr>
                </a:solidFill>
                <a:effectLst/>
                <a:latin typeface="Calibri" panose="020F0502020204030204" pitchFamily="34" charset="0"/>
                <a:cs typeface="Calibri" panose="020F0502020204030204" pitchFamily="34" charset="0"/>
              </a:rPr>
              <a:t>17</a:t>
            </a:r>
            <a:r>
              <a:rPr lang="en-US" sz="2400" i="0" u="none" strike="noStrike" dirty="0">
                <a:solidFill>
                  <a:schemeClr val="accent3">
                    <a:lumMod val="10000"/>
                  </a:schemeClr>
                </a:solidFill>
                <a:effectLst/>
                <a:latin typeface="Calibri" panose="020F0502020204030204" pitchFamily="34" charset="0"/>
                <a:cs typeface="Calibri" panose="020F0502020204030204" pitchFamily="34" charset="0"/>
              </a:rPr>
              <a:t>(1). doi:10.1186/s12860-015-0078-0</a:t>
            </a:r>
            <a:endParaRPr lang="en-US" sz="2400" dirty="0">
              <a:solidFill>
                <a:schemeClr val="accent3">
                  <a:lumMod val="10000"/>
                </a:schemeClr>
              </a:solidFill>
              <a:latin typeface="Calibri" panose="020F0502020204030204" pitchFamily="34" charset="0"/>
              <a:ea typeface="Calibri"/>
              <a:cs typeface="Calibri" panose="020F0502020204030204" pitchFamily="34" charset="0"/>
              <a:sym typeface="Calibri"/>
            </a:endParaRPr>
          </a:p>
        </p:txBody>
      </p:sp>
      <p:sp>
        <p:nvSpPr>
          <p:cNvPr id="188" name="Google Shape;188;p7"/>
          <p:cNvSpPr txBox="1">
            <a:spLocks noGrp="1"/>
          </p:cNvSpPr>
          <p:nvPr>
            <p:ph type="body" idx="16"/>
          </p:nvPr>
        </p:nvSpPr>
        <p:spPr>
          <a:xfrm>
            <a:off x="28813228" y="29133341"/>
            <a:ext cx="8791141" cy="90793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476662"/>
              </a:buClr>
              <a:buSzPts val="4700"/>
              <a:buNone/>
            </a:pPr>
            <a:r>
              <a:rPr lang="en-US" sz="4700" dirty="0"/>
              <a:t>ACKNOWLEDGMENTS </a:t>
            </a:r>
            <a:endParaRPr dirty="0"/>
          </a:p>
        </p:txBody>
      </p:sp>
      <p:sp>
        <p:nvSpPr>
          <p:cNvPr id="189" name="Google Shape;189;p7"/>
          <p:cNvSpPr txBox="1">
            <a:spLocks noGrp="1"/>
          </p:cNvSpPr>
          <p:nvPr>
            <p:ph type="body" idx="17"/>
          </p:nvPr>
        </p:nvSpPr>
        <p:spPr>
          <a:xfrm>
            <a:off x="28779134" y="29868113"/>
            <a:ext cx="8795544" cy="2954633"/>
          </a:xfrm>
          <a:prstGeom prst="rect">
            <a:avLst/>
          </a:prstGeom>
          <a:noFill/>
          <a:ln>
            <a:noFill/>
          </a:ln>
        </p:spPr>
        <p:txBody>
          <a:bodyPr spcFirstLastPara="1" wrap="square" lIns="228575" tIns="228575" rIns="228575" bIns="228575" anchor="t" anchorCtr="0">
            <a:noAutofit/>
          </a:bodyPr>
          <a:lstStyle/>
          <a:p>
            <a:pPr marL="0" lvl="0" indent="0" algn="l" rtl="0">
              <a:spcBef>
                <a:spcPts val="0"/>
              </a:spcBef>
              <a:spcAft>
                <a:spcPts val="0"/>
              </a:spcAft>
              <a:buClr>
                <a:srgbClr val="476662"/>
              </a:buClr>
              <a:buSzPts val="2250"/>
              <a:buNone/>
            </a:pPr>
            <a:r>
              <a:rPr lang="en-US" sz="2400" dirty="0">
                <a:solidFill>
                  <a:srgbClr val="476662"/>
                </a:solidFill>
                <a:latin typeface="Calibri"/>
                <a:ea typeface="Calibri"/>
                <a:cs typeface="Calibri"/>
                <a:sym typeface="Calibri"/>
              </a:rPr>
              <a:t>I would like to thank and acknowledge Dr. Yulia Artemenko and the SUNY Oswego Department of Biology for supporting my research. The research was possible thanks to the funding NSF-RUI grant no. 1817378 (to Y.A.)</a:t>
            </a:r>
            <a:endParaRPr sz="2400" dirty="0">
              <a:solidFill>
                <a:srgbClr val="476662"/>
              </a:solidFill>
              <a:latin typeface="Calibri"/>
              <a:ea typeface="Calibri"/>
              <a:cs typeface="Calibri"/>
              <a:sym typeface="Calibri"/>
            </a:endParaRPr>
          </a:p>
          <a:p>
            <a:pPr marL="0" lvl="0" indent="0" algn="l" rtl="0">
              <a:spcBef>
                <a:spcPts val="450"/>
              </a:spcBef>
              <a:spcAft>
                <a:spcPts val="0"/>
              </a:spcAft>
              <a:buClr>
                <a:srgbClr val="476662"/>
              </a:buClr>
              <a:buSzPts val="2250"/>
              <a:buNone/>
            </a:pPr>
            <a:br>
              <a:rPr lang="en-US" sz="2400" dirty="0">
                <a:solidFill>
                  <a:srgbClr val="476662"/>
                </a:solidFill>
                <a:latin typeface="Calibri"/>
                <a:ea typeface="Calibri"/>
                <a:cs typeface="Calibri"/>
                <a:sym typeface="Calibri"/>
              </a:rPr>
            </a:br>
            <a:endParaRPr sz="2400" dirty="0">
              <a:solidFill>
                <a:srgbClr val="476662"/>
              </a:solidFill>
              <a:latin typeface="Calibri"/>
              <a:ea typeface="Calibri"/>
              <a:cs typeface="Calibri"/>
              <a:sym typeface="Calibri"/>
            </a:endParaRPr>
          </a:p>
        </p:txBody>
      </p:sp>
      <p:sp>
        <p:nvSpPr>
          <p:cNvPr id="190" name="Google Shape;190;p7"/>
          <p:cNvSpPr txBox="1">
            <a:spLocks noGrp="1"/>
          </p:cNvSpPr>
          <p:nvPr>
            <p:ph type="body" idx="18"/>
          </p:nvPr>
        </p:nvSpPr>
        <p:spPr>
          <a:xfrm>
            <a:off x="5164301" y="3930759"/>
            <a:ext cx="27999098" cy="112014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200"/>
              <a:buFont typeface="Calibri"/>
              <a:buNone/>
            </a:pPr>
            <a:r>
              <a:rPr lang="en-US" sz="4200" dirty="0">
                <a:latin typeface="Calibri"/>
                <a:ea typeface="Calibri"/>
                <a:cs typeface="Calibri"/>
                <a:sym typeface="Calibri"/>
              </a:rPr>
              <a:t>Department of Biological Sciences, SUNY Oswego, Oswego NY</a:t>
            </a:r>
            <a:endParaRPr dirty="0"/>
          </a:p>
        </p:txBody>
      </p:sp>
      <p:sp>
        <p:nvSpPr>
          <p:cNvPr id="191" name="Google Shape;191;p7"/>
          <p:cNvSpPr txBox="1">
            <a:spLocks noGrp="1"/>
          </p:cNvSpPr>
          <p:nvPr>
            <p:ph type="body" idx="19"/>
          </p:nvPr>
        </p:nvSpPr>
        <p:spPr>
          <a:xfrm>
            <a:off x="5202851" y="2870080"/>
            <a:ext cx="27999098" cy="812438"/>
          </a:xfrm>
          <a:prstGeom prst="rect">
            <a:avLst/>
          </a:prstGeom>
          <a:noFill/>
          <a:ln>
            <a:noFill/>
          </a:ln>
        </p:spPr>
        <p:txBody>
          <a:bodyPr spcFirstLastPara="1" wrap="square" lIns="91425" tIns="45700" rIns="91425" bIns="45700" anchor="t" anchorCtr="1">
            <a:noAutofit/>
          </a:bodyPr>
          <a:lstStyle/>
          <a:p>
            <a:pPr marL="0" lvl="0" indent="0" algn="ctr" rtl="0">
              <a:spcBef>
                <a:spcPts val="0"/>
              </a:spcBef>
              <a:spcAft>
                <a:spcPts val="0"/>
              </a:spcAft>
              <a:buClr>
                <a:schemeClr val="lt1"/>
              </a:buClr>
              <a:buSzPts val="4200"/>
              <a:buFont typeface="Calibri"/>
              <a:buNone/>
            </a:pPr>
            <a:r>
              <a:rPr lang="en-US" sz="4800" b="1" dirty="0"/>
              <a:t>Andrew </a:t>
            </a:r>
            <a:r>
              <a:rPr lang="en-US" sz="4800" b="1" dirty="0" err="1"/>
              <a:t>Nearbin</a:t>
            </a:r>
            <a:r>
              <a:rPr lang="en-US" sz="4800" b="1" dirty="0">
                <a:latin typeface="Calibri"/>
                <a:ea typeface="Calibri"/>
                <a:cs typeface="Calibri"/>
                <a:sym typeface="Calibri"/>
              </a:rPr>
              <a:t>, Dr. Yulia Artemenko</a:t>
            </a:r>
            <a:endParaRPr sz="8800" b="1" dirty="0"/>
          </a:p>
        </p:txBody>
      </p:sp>
      <p:sp>
        <p:nvSpPr>
          <p:cNvPr id="192" name="Google Shape;192;p7"/>
          <p:cNvSpPr txBox="1">
            <a:spLocks noGrp="1"/>
          </p:cNvSpPr>
          <p:nvPr>
            <p:ph type="body" idx="20"/>
          </p:nvPr>
        </p:nvSpPr>
        <p:spPr>
          <a:xfrm>
            <a:off x="5202851" y="991046"/>
            <a:ext cx="27999098" cy="1637973"/>
          </a:xfrm>
          <a:prstGeom prst="rect">
            <a:avLst/>
          </a:prstGeom>
          <a:noFill/>
          <a:ln>
            <a:noFill/>
          </a:ln>
        </p:spPr>
        <p:txBody>
          <a:bodyPr spcFirstLastPara="1" wrap="square" lIns="91425" tIns="45700" rIns="91425" bIns="45700" anchor="t" anchorCtr="1">
            <a:noAutofit/>
          </a:bodyPr>
          <a:lstStyle/>
          <a:p>
            <a:pPr marL="0" lvl="0" indent="0" algn="ctr" rtl="0">
              <a:spcBef>
                <a:spcPts val="0"/>
              </a:spcBef>
              <a:spcAft>
                <a:spcPts val="0"/>
              </a:spcAft>
              <a:buClr>
                <a:schemeClr val="lt1"/>
              </a:buClr>
              <a:buSzPts val="7000"/>
              <a:buFont typeface="Calibri"/>
              <a:buNone/>
            </a:pPr>
            <a:r>
              <a:rPr lang="en-US" sz="7000" b="1" dirty="0"/>
              <a:t>The Role of </a:t>
            </a:r>
            <a:r>
              <a:rPr lang="en-US" sz="7000" b="1" dirty="0" err="1"/>
              <a:t>Talin</a:t>
            </a:r>
            <a:r>
              <a:rPr lang="en-US" sz="7000" b="1" dirty="0"/>
              <a:t> A in </a:t>
            </a:r>
            <a:r>
              <a:rPr lang="en-US" sz="7000" b="1" dirty="0" err="1"/>
              <a:t>KrsB</a:t>
            </a:r>
            <a:r>
              <a:rPr lang="en-US" sz="7000" b="1" dirty="0"/>
              <a:t>-mediated Adhesion of </a:t>
            </a:r>
            <a:r>
              <a:rPr lang="en-US" sz="7000" b="1" i="1" dirty="0"/>
              <a:t>Dictyostelium </a:t>
            </a:r>
            <a:r>
              <a:rPr lang="en-US" sz="7000" b="1" i="1" dirty="0" err="1"/>
              <a:t>discoideum</a:t>
            </a:r>
            <a:endParaRPr sz="7000" i="1" dirty="0">
              <a:latin typeface="Calibri"/>
              <a:ea typeface="Calibri"/>
              <a:cs typeface="Calibri"/>
              <a:sym typeface="Calibri"/>
            </a:endParaRPr>
          </a:p>
        </p:txBody>
      </p:sp>
      <p:pic>
        <p:nvPicPr>
          <p:cNvPr id="193" name="Google Shape;193;p7" descr="https://lh3.googleusercontent.com/SqXKMJySw5SBd7ulcJblyQLVy5ILIry1XN_njtc3IHiCMUxeDs9ZztqOwJomjYx84BlEQVERd0hBEuJO0zTAbjTBStNSwffA_j0sckpaEmGy7eRi4SQr_PCtHrQOjlgQRqSsWNwH"/>
          <p:cNvPicPr preferRelativeResize="0"/>
          <p:nvPr/>
        </p:nvPicPr>
        <p:blipFill rotWithShape="1">
          <a:blip r:embed="rId5">
            <a:alphaModFix/>
          </a:blip>
          <a:srcRect/>
          <a:stretch/>
        </p:blipFill>
        <p:spPr>
          <a:xfrm>
            <a:off x="1580363" y="17065908"/>
            <a:ext cx="6885569" cy="4733829"/>
          </a:xfrm>
          <a:prstGeom prst="rect">
            <a:avLst/>
          </a:prstGeom>
          <a:noFill/>
          <a:ln>
            <a:noFill/>
          </a:ln>
        </p:spPr>
      </p:pic>
      <p:sp>
        <p:nvSpPr>
          <p:cNvPr id="194" name="Google Shape;194;p7"/>
          <p:cNvSpPr txBox="1"/>
          <p:nvPr/>
        </p:nvSpPr>
        <p:spPr>
          <a:xfrm>
            <a:off x="819757" y="25309250"/>
            <a:ext cx="8794154" cy="1298106"/>
          </a:xfrm>
          <a:prstGeom prst="rect">
            <a:avLst/>
          </a:prstGeom>
          <a:noFill/>
          <a:ln>
            <a:noFill/>
          </a:ln>
        </p:spPr>
        <p:txBody>
          <a:bodyPr spcFirstLastPara="1" wrap="square" lIns="80000" tIns="80000" rIns="80000" bIns="80000" anchor="ctr" anchorCtr="0">
            <a:noAutofit/>
          </a:bodyPr>
          <a:lstStyle/>
          <a:p>
            <a:pPr marL="0" marR="0" lvl="0" indent="0" algn="ctr" rtl="0">
              <a:spcBef>
                <a:spcPts val="0"/>
              </a:spcBef>
              <a:spcAft>
                <a:spcPts val="0"/>
              </a:spcAft>
              <a:buClr>
                <a:srgbClr val="476662"/>
              </a:buClr>
              <a:buSzPts val="3400"/>
              <a:buFont typeface="Arial"/>
              <a:buNone/>
            </a:pPr>
            <a:r>
              <a:rPr lang="en-US" sz="4700" b="1" u="sng" dirty="0" err="1">
                <a:solidFill>
                  <a:srgbClr val="476662"/>
                </a:solidFill>
                <a:latin typeface="Calibri"/>
                <a:ea typeface="Calibri"/>
                <a:cs typeface="Calibri"/>
                <a:sym typeface="Calibri"/>
              </a:rPr>
              <a:t>Talin</a:t>
            </a:r>
            <a:endParaRPr sz="4700" dirty="0"/>
          </a:p>
          <a:p>
            <a:pPr marL="0" marR="0" lvl="0" indent="0" algn="ctr" rtl="0">
              <a:spcBef>
                <a:spcPts val="648"/>
              </a:spcBef>
              <a:spcAft>
                <a:spcPts val="0"/>
              </a:spcAft>
              <a:buClr>
                <a:srgbClr val="476662"/>
              </a:buClr>
              <a:buSzPts val="3238"/>
              <a:buFont typeface="Arial"/>
              <a:buNone/>
            </a:pPr>
            <a:endParaRPr sz="3238" b="1" u="sng" dirty="0">
              <a:solidFill>
                <a:srgbClr val="476662"/>
              </a:solidFill>
              <a:latin typeface="Calibri"/>
              <a:ea typeface="Calibri"/>
              <a:cs typeface="Calibri"/>
              <a:sym typeface="Calibri"/>
            </a:endParaRPr>
          </a:p>
        </p:txBody>
      </p:sp>
      <p:sp>
        <p:nvSpPr>
          <p:cNvPr id="196" name="Google Shape;196;p7"/>
          <p:cNvSpPr txBox="1"/>
          <p:nvPr/>
        </p:nvSpPr>
        <p:spPr>
          <a:xfrm>
            <a:off x="810131" y="22120659"/>
            <a:ext cx="8792766" cy="975544"/>
          </a:xfrm>
          <a:prstGeom prst="rect">
            <a:avLst/>
          </a:prstGeom>
          <a:noFill/>
          <a:ln>
            <a:noFill/>
          </a:ln>
        </p:spPr>
        <p:txBody>
          <a:bodyPr spcFirstLastPara="1" wrap="square" lIns="80000" tIns="80000" rIns="80000" bIns="80000" anchor="ctr" anchorCtr="0">
            <a:noAutofit/>
          </a:bodyPr>
          <a:lstStyle/>
          <a:p>
            <a:pPr marL="0" marR="0" lvl="0" indent="0" algn="ctr" rtl="0">
              <a:spcBef>
                <a:spcPts val="0"/>
              </a:spcBef>
              <a:spcAft>
                <a:spcPts val="0"/>
              </a:spcAft>
              <a:buClr>
                <a:srgbClr val="476662"/>
              </a:buClr>
              <a:buSzPts val="3400"/>
              <a:buFont typeface="Arial"/>
              <a:buNone/>
            </a:pPr>
            <a:r>
              <a:rPr lang="en-US" sz="4700" b="1" u="sng" dirty="0" err="1">
                <a:solidFill>
                  <a:srgbClr val="476662"/>
                </a:solidFill>
                <a:latin typeface="Calibri"/>
                <a:cs typeface="Calibri"/>
                <a:sym typeface="Calibri"/>
              </a:rPr>
              <a:t>KrsB</a:t>
            </a:r>
            <a:endParaRPr lang="en-US" sz="4700" dirty="0"/>
          </a:p>
        </p:txBody>
      </p:sp>
      <p:sp>
        <p:nvSpPr>
          <p:cNvPr id="197" name="Google Shape;197;p7"/>
          <p:cNvSpPr txBox="1"/>
          <p:nvPr/>
        </p:nvSpPr>
        <p:spPr>
          <a:xfrm>
            <a:off x="821547" y="22808721"/>
            <a:ext cx="8801100" cy="2772682"/>
          </a:xfrm>
          <a:prstGeom prst="rect">
            <a:avLst/>
          </a:prstGeom>
          <a:noFill/>
          <a:ln>
            <a:noFill/>
          </a:ln>
        </p:spPr>
        <p:txBody>
          <a:bodyPr spcFirstLastPara="1" wrap="square" lIns="200000" tIns="200000" rIns="200000" bIns="200000" anchor="t" anchorCtr="0">
            <a:noAutofit/>
          </a:bodyPr>
          <a:lstStyle/>
          <a:p>
            <a:pPr marL="275052" marR="0" lvl="0" indent="-275052" algn="l" rtl="0">
              <a:spcBef>
                <a:spcPts val="450"/>
              </a:spcBef>
              <a:spcAft>
                <a:spcPts val="0"/>
              </a:spcAft>
              <a:buClr>
                <a:srgbClr val="476662"/>
              </a:buClr>
              <a:buSzPts val="2250"/>
              <a:buFont typeface="Arial"/>
              <a:buChar char="•"/>
            </a:pPr>
            <a:r>
              <a:rPr lang="en-US" sz="2400" dirty="0">
                <a:latin typeface="Calibri"/>
                <a:ea typeface="Calibri"/>
                <a:cs typeface="Calibri"/>
                <a:sym typeface="Calibri"/>
              </a:rPr>
              <a:t>Kinase responsive to stress B (</a:t>
            </a:r>
            <a:r>
              <a:rPr lang="en-US" sz="2400" dirty="0" err="1">
                <a:latin typeface="Calibri"/>
                <a:ea typeface="Calibri"/>
                <a:cs typeface="Calibri"/>
                <a:sym typeface="Calibri"/>
              </a:rPr>
              <a:t>KrsB</a:t>
            </a:r>
            <a:r>
              <a:rPr lang="en-US" sz="2400" dirty="0">
                <a:latin typeface="Calibri"/>
                <a:ea typeface="Calibri"/>
                <a:cs typeface="Calibri"/>
                <a:sym typeface="Calibri"/>
              </a:rPr>
              <a:t>) is a homolog of tumor suppressors.</a:t>
            </a:r>
          </a:p>
          <a:p>
            <a:pPr marL="275052" marR="0" lvl="0" indent="-275052" algn="l" rtl="0">
              <a:spcBef>
                <a:spcPts val="450"/>
              </a:spcBef>
              <a:spcAft>
                <a:spcPts val="0"/>
              </a:spcAft>
              <a:buClr>
                <a:srgbClr val="476662"/>
              </a:buClr>
              <a:buSzPts val="2250"/>
              <a:buFont typeface="Arial"/>
              <a:buChar char="•"/>
            </a:pPr>
            <a:r>
              <a:rPr lang="en-US" sz="2400" dirty="0" err="1">
                <a:latin typeface="Calibri"/>
                <a:ea typeface="Calibri"/>
                <a:cs typeface="Calibri"/>
                <a:sym typeface="Calibri"/>
              </a:rPr>
              <a:t>KrsB</a:t>
            </a:r>
            <a:r>
              <a:rPr lang="en-US" sz="2400" dirty="0">
                <a:latin typeface="Calibri"/>
                <a:ea typeface="Calibri"/>
                <a:cs typeface="Calibri"/>
                <a:sym typeface="Calibri"/>
              </a:rPr>
              <a:t> is known to be a negative regulator of the cell’s ability to adhere to a substrate.</a:t>
            </a:r>
            <a:r>
              <a:rPr lang="en-US" sz="2400" baseline="30000" dirty="0">
                <a:latin typeface="Calibri"/>
                <a:ea typeface="Calibri"/>
                <a:cs typeface="Calibri"/>
                <a:sym typeface="Calibri"/>
              </a:rPr>
              <a:t> 3</a:t>
            </a:r>
          </a:p>
          <a:p>
            <a:pPr marL="275052" marR="0" lvl="0" indent="-275052" algn="l" rtl="0">
              <a:spcBef>
                <a:spcPts val="450"/>
              </a:spcBef>
              <a:spcAft>
                <a:spcPts val="0"/>
              </a:spcAft>
              <a:buClr>
                <a:srgbClr val="476662"/>
              </a:buClr>
              <a:buSzPts val="2250"/>
              <a:buFont typeface="Arial"/>
              <a:buChar char="•"/>
            </a:pPr>
            <a:r>
              <a:rPr lang="en-US" sz="2400" dirty="0">
                <a:latin typeface="Calibri"/>
                <a:ea typeface="Calibri"/>
                <a:cs typeface="Calibri"/>
                <a:sym typeface="Calibri"/>
              </a:rPr>
              <a:t>The molecular mechanism of how </a:t>
            </a:r>
            <a:r>
              <a:rPr lang="en-US" sz="2400" dirty="0" err="1">
                <a:latin typeface="Calibri"/>
                <a:ea typeface="Calibri"/>
                <a:cs typeface="Calibri"/>
                <a:sym typeface="Calibri"/>
              </a:rPr>
              <a:t>KrsB</a:t>
            </a:r>
            <a:r>
              <a:rPr lang="en-US" sz="2400" dirty="0">
                <a:latin typeface="Calibri"/>
                <a:ea typeface="Calibri"/>
                <a:cs typeface="Calibri"/>
                <a:sym typeface="Calibri"/>
              </a:rPr>
              <a:t> regulates adhesion is unknown.  </a:t>
            </a:r>
            <a:endParaRPr sz="2400" dirty="0">
              <a:latin typeface="Calibri"/>
              <a:ea typeface="Calibri"/>
              <a:cs typeface="Calibri"/>
              <a:sym typeface="Calibri"/>
            </a:endParaRPr>
          </a:p>
        </p:txBody>
      </p:sp>
      <p:sp>
        <p:nvSpPr>
          <p:cNvPr id="202" name="Google Shape;202;p7"/>
          <p:cNvSpPr txBox="1"/>
          <p:nvPr/>
        </p:nvSpPr>
        <p:spPr>
          <a:xfrm>
            <a:off x="2093959" y="31594630"/>
            <a:ext cx="3418152" cy="4068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t>https://www.nature.com/articles/ncb0803--694</a:t>
            </a:r>
            <a:endParaRPr sz="1200" dirty="0"/>
          </a:p>
        </p:txBody>
      </p:sp>
      <p:sp>
        <p:nvSpPr>
          <p:cNvPr id="206" name="Google Shape;206;p7"/>
          <p:cNvSpPr txBox="1"/>
          <p:nvPr/>
        </p:nvSpPr>
        <p:spPr>
          <a:xfrm>
            <a:off x="28806349" y="13847439"/>
            <a:ext cx="8791200" cy="885000"/>
          </a:xfrm>
          <a:prstGeom prst="rect">
            <a:avLst/>
          </a:prstGeom>
          <a:noFill/>
          <a:ln>
            <a:noFill/>
          </a:ln>
        </p:spPr>
        <p:txBody>
          <a:bodyPr spcFirstLastPara="1" wrap="square" lIns="80000" tIns="80000" rIns="80000" bIns="80000" anchor="ctr" anchorCtr="0">
            <a:noAutofit/>
          </a:bodyPr>
          <a:lstStyle/>
          <a:p>
            <a:pPr marL="0" marR="0" lvl="0" indent="0" algn="ctr" rtl="0">
              <a:spcBef>
                <a:spcPts val="0"/>
              </a:spcBef>
              <a:spcAft>
                <a:spcPts val="0"/>
              </a:spcAft>
              <a:buClr>
                <a:srgbClr val="476662"/>
              </a:buClr>
              <a:buSzPts val="4700"/>
              <a:buFont typeface="Arial"/>
              <a:buNone/>
            </a:pPr>
            <a:r>
              <a:rPr lang="en-US" sz="4700" b="1" u="sng" dirty="0">
                <a:solidFill>
                  <a:srgbClr val="476662"/>
                </a:solidFill>
                <a:latin typeface="Calibri"/>
                <a:ea typeface="Calibri"/>
                <a:cs typeface="Calibri"/>
                <a:sym typeface="Calibri"/>
              </a:rPr>
              <a:t>FUTURE WORK</a:t>
            </a:r>
            <a:endParaRPr dirty="0"/>
          </a:p>
        </p:txBody>
      </p:sp>
      <p:sp>
        <p:nvSpPr>
          <p:cNvPr id="207" name="Google Shape;207;p7"/>
          <p:cNvSpPr txBox="1"/>
          <p:nvPr/>
        </p:nvSpPr>
        <p:spPr>
          <a:xfrm>
            <a:off x="28828975" y="19245608"/>
            <a:ext cx="8791141" cy="2169825"/>
          </a:xfrm>
          <a:prstGeom prst="rect">
            <a:avLst/>
          </a:prstGeom>
          <a:noFill/>
          <a:ln>
            <a:noFill/>
          </a:ln>
        </p:spPr>
        <p:txBody>
          <a:bodyPr spcFirstLastPara="1" wrap="square" lIns="91425" tIns="45700" rIns="91425" bIns="45700" anchor="t" anchorCtr="0">
            <a:noAutofit/>
          </a:bodyPr>
          <a:lstStyle/>
          <a:p>
            <a:pPr marL="300038" marR="0" lvl="0" indent="-300038" algn="l" rtl="0">
              <a:spcBef>
                <a:spcPts val="0"/>
              </a:spcBef>
              <a:spcAft>
                <a:spcPts val="0"/>
              </a:spcAft>
              <a:buClr>
                <a:srgbClr val="476662"/>
              </a:buClr>
              <a:buSzPts val="2250"/>
              <a:buFont typeface="Arial"/>
              <a:buChar char="•"/>
            </a:pPr>
            <a:endParaRPr dirty="0"/>
          </a:p>
        </p:txBody>
      </p:sp>
      <p:sp>
        <p:nvSpPr>
          <p:cNvPr id="209" name="Google Shape;209;p7"/>
          <p:cNvSpPr/>
          <p:nvPr/>
        </p:nvSpPr>
        <p:spPr>
          <a:xfrm>
            <a:off x="15787266" y="7794243"/>
            <a:ext cx="6830268" cy="6155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400" b="1" u="sng" dirty="0">
                <a:solidFill>
                  <a:srgbClr val="476662"/>
                </a:solidFill>
                <a:latin typeface="Calibri"/>
                <a:ea typeface="Calibri"/>
                <a:cs typeface="Calibri"/>
                <a:sym typeface="Calibri"/>
              </a:rPr>
              <a:t>Electroporation of </a:t>
            </a:r>
            <a:r>
              <a:rPr lang="en-US" sz="3400" b="1" i="1" u="sng" dirty="0">
                <a:solidFill>
                  <a:srgbClr val="476662"/>
                </a:solidFill>
                <a:latin typeface="Calibri"/>
                <a:ea typeface="Calibri"/>
                <a:cs typeface="Calibri"/>
                <a:sym typeface="Calibri"/>
              </a:rPr>
              <a:t>Dictyostelium</a:t>
            </a:r>
            <a:endParaRPr sz="3400" b="1" u="sng" dirty="0">
              <a:solidFill>
                <a:srgbClr val="476662"/>
              </a:solidFill>
              <a:latin typeface="Calibri"/>
              <a:ea typeface="Calibri"/>
              <a:cs typeface="Calibri"/>
              <a:sym typeface="Calibri"/>
            </a:endParaRPr>
          </a:p>
        </p:txBody>
      </p:sp>
      <p:sp>
        <p:nvSpPr>
          <p:cNvPr id="210" name="Google Shape;210;p7"/>
          <p:cNvSpPr/>
          <p:nvPr/>
        </p:nvSpPr>
        <p:spPr>
          <a:xfrm>
            <a:off x="16809495" y="15064017"/>
            <a:ext cx="4785810" cy="7244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400" b="1" u="sng" dirty="0">
                <a:solidFill>
                  <a:srgbClr val="476662"/>
                </a:solidFill>
                <a:latin typeface="Calibri"/>
                <a:ea typeface="Calibri"/>
                <a:cs typeface="Calibri"/>
                <a:sym typeface="Calibri"/>
              </a:rPr>
              <a:t>Expression Check</a:t>
            </a:r>
            <a:endParaRPr dirty="0"/>
          </a:p>
        </p:txBody>
      </p:sp>
      <p:sp>
        <p:nvSpPr>
          <p:cNvPr id="211" name="Google Shape;211;p7"/>
          <p:cNvSpPr/>
          <p:nvPr/>
        </p:nvSpPr>
        <p:spPr>
          <a:xfrm>
            <a:off x="17349200" y="23940825"/>
            <a:ext cx="3706400" cy="6155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400" b="1" u="sng" dirty="0">
                <a:solidFill>
                  <a:srgbClr val="476662"/>
                </a:solidFill>
                <a:latin typeface="Calibri"/>
                <a:cs typeface="Calibri"/>
                <a:sym typeface="Calibri"/>
              </a:rPr>
              <a:t>Adhesion Assay</a:t>
            </a:r>
            <a:endParaRPr dirty="0"/>
          </a:p>
        </p:txBody>
      </p:sp>
      <p:sp>
        <p:nvSpPr>
          <p:cNvPr id="212" name="Google Shape;212;p7"/>
          <p:cNvSpPr txBox="1"/>
          <p:nvPr/>
        </p:nvSpPr>
        <p:spPr>
          <a:xfrm>
            <a:off x="23027811" y="13586081"/>
            <a:ext cx="4605702" cy="9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476662"/>
                </a:solidFill>
                <a:latin typeface="Calibri"/>
                <a:ea typeface="Calibri"/>
                <a:cs typeface="Calibri"/>
                <a:sym typeface="Calibri"/>
              </a:rPr>
              <a:t>Figure 2. Electroporator used for transformation of </a:t>
            </a:r>
            <a:r>
              <a:rPr lang="en-US" sz="2400" b="1" i="1" dirty="0" err="1">
                <a:solidFill>
                  <a:srgbClr val="476662"/>
                </a:solidFill>
                <a:latin typeface="Calibri"/>
                <a:ea typeface="Calibri"/>
                <a:cs typeface="Calibri"/>
                <a:sym typeface="Calibri"/>
              </a:rPr>
              <a:t>Dictyostelium</a:t>
            </a:r>
            <a:r>
              <a:rPr lang="en-US" sz="2400" b="1" i="1" dirty="0">
                <a:solidFill>
                  <a:srgbClr val="476662"/>
                </a:solidFill>
                <a:latin typeface="Calibri"/>
                <a:ea typeface="Calibri"/>
                <a:cs typeface="Calibri"/>
                <a:sym typeface="Calibri"/>
              </a:rPr>
              <a:t> </a:t>
            </a:r>
            <a:r>
              <a:rPr lang="en-US" sz="2400" b="1" dirty="0">
                <a:solidFill>
                  <a:srgbClr val="476662"/>
                </a:solidFill>
                <a:latin typeface="Calibri"/>
                <a:ea typeface="Calibri"/>
                <a:cs typeface="Calibri"/>
                <a:sym typeface="Calibri"/>
              </a:rPr>
              <a:t>cells. </a:t>
            </a:r>
            <a:endParaRPr sz="2400" b="1" dirty="0">
              <a:solidFill>
                <a:srgbClr val="476662"/>
              </a:solidFill>
              <a:latin typeface="Calibri"/>
              <a:ea typeface="Calibri"/>
              <a:cs typeface="Calibri"/>
              <a:sym typeface="Calibri"/>
            </a:endParaRPr>
          </a:p>
        </p:txBody>
      </p:sp>
      <p:sp>
        <p:nvSpPr>
          <p:cNvPr id="213" name="Google Shape;213;p7"/>
          <p:cNvSpPr txBox="1"/>
          <p:nvPr/>
        </p:nvSpPr>
        <p:spPr>
          <a:xfrm>
            <a:off x="10561654" y="10126805"/>
            <a:ext cx="3297762"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14" name="Google Shape;214;p7"/>
          <p:cNvSpPr/>
          <p:nvPr/>
        </p:nvSpPr>
        <p:spPr>
          <a:xfrm>
            <a:off x="12518940" y="15064906"/>
            <a:ext cx="269616" cy="457818"/>
          </a:xfrm>
          <a:prstGeom prst="rect">
            <a:avLst/>
          </a:prstGeom>
          <a:noFill/>
          <a:ln>
            <a:noFill/>
          </a:ln>
        </p:spPr>
        <p:txBody>
          <a:bodyPr spcFirstLastPara="1" wrap="square" lIns="80000" tIns="40000" rIns="80000" bIns="40000" anchor="ctr" anchorCtr="0">
            <a:noAutofit/>
          </a:bodyPr>
          <a:lstStyle/>
          <a:p>
            <a:pPr marL="0" marR="0" lvl="0" indent="0" algn="l" rtl="0">
              <a:spcBef>
                <a:spcPts val="0"/>
              </a:spcBef>
              <a:spcAft>
                <a:spcPts val="0"/>
              </a:spcAft>
              <a:buNone/>
            </a:pPr>
            <a:endParaRPr sz="2450">
              <a:solidFill>
                <a:schemeClr val="dk1"/>
              </a:solidFill>
              <a:latin typeface="Calibri"/>
              <a:ea typeface="Calibri"/>
              <a:cs typeface="Calibri"/>
              <a:sym typeface="Calibri"/>
            </a:endParaRPr>
          </a:p>
        </p:txBody>
      </p:sp>
      <p:sp>
        <p:nvSpPr>
          <p:cNvPr id="223" name="Google Shape;223;p7"/>
          <p:cNvSpPr txBox="1"/>
          <p:nvPr/>
        </p:nvSpPr>
        <p:spPr>
          <a:xfrm>
            <a:off x="18699536" y="16160581"/>
            <a:ext cx="2832671" cy="845405"/>
          </a:xfrm>
          <a:prstGeom prst="rect">
            <a:avLst/>
          </a:prstGeom>
          <a:noFill/>
          <a:ln>
            <a:noFill/>
          </a:ln>
        </p:spPr>
        <p:txBody>
          <a:bodyPr spcFirstLastPara="1" wrap="square" lIns="80000" tIns="40000" rIns="80000" bIns="40000" anchor="t" anchorCtr="0">
            <a:noAutofit/>
          </a:bodyPr>
          <a:lstStyle/>
          <a:p>
            <a:pPr marL="0" marR="0" lvl="0" indent="0" algn="ctr" rtl="0">
              <a:spcBef>
                <a:spcPts val="0"/>
              </a:spcBef>
              <a:spcAft>
                <a:spcPts val="0"/>
              </a:spcAft>
              <a:buNone/>
            </a:pPr>
            <a:endParaRPr dirty="0"/>
          </a:p>
        </p:txBody>
      </p:sp>
      <p:sp>
        <p:nvSpPr>
          <p:cNvPr id="235" name="Google Shape;235;p7"/>
          <p:cNvSpPr txBox="1"/>
          <p:nvPr/>
        </p:nvSpPr>
        <p:spPr>
          <a:xfrm>
            <a:off x="9890925" y="21428592"/>
            <a:ext cx="3272117" cy="1045160"/>
          </a:xfrm>
          <a:prstGeom prst="rect">
            <a:avLst/>
          </a:prstGeom>
          <a:noFill/>
          <a:ln>
            <a:noFill/>
          </a:ln>
        </p:spPr>
        <p:txBody>
          <a:bodyPr spcFirstLastPara="1" wrap="square" lIns="80000" tIns="40000" rIns="80000" bIns="40000" anchor="t" anchorCtr="0">
            <a:noAutofit/>
          </a:bodyPr>
          <a:lstStyle/>
          <a:p>
            <a:pPr marL="0" marR="0" lvl="0" indent="0" algn="ctr" rtl="0">
              <a:spcBef>
                <a:spcPts val="0"/>
              </a:spcBef>
              <a:spcAft>
                <a:spcPts val="0"/>
              </a:spcAft>
              <a:buNone/>
            </a:pPr>
            <a:endParaRPr dirty="0"/>
          </a:p>
        </p:txBody>
      </p:sp>
      <p:sp>
        <p:nvSpPr>
          <p:cNvPr id="238" name="Google Shape;238;p7"/>
          <p:cNvSpPr txBox="1"/>
          <p:nvPr/>
        </p:nvSpPr>
        <p:spPr>
          <a:xfrm flipH="1">
            <a:off x="19263383" y="22407714"/>
            <a:ext cx="8312716" cy="14445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476662"/>
                </a:solidFill>
                <a:latin typeface="Calibri"/>
                <a:ea typeface="Calibri"/>
                <a:cs typeface="Calibri"/>
                <a:sym typeface="Calibri"/>
              </a:rPr>
              <a:t>Figure 3.  Expression of GFP-tagged </a:t>
            </a:r>
            <a:r>
              <a:rPr lang="en-US" sz="2400" b="1" dirty="0" err="1">
                <a:solidFill>
                  <a:srgbClr val="476662"/>
                </a:solidFill>
                <a:latin typeface="Calibri"/>
                <a:ea typeface="Calibri"/>
                <a:cs typeface="Calibri"/>
                <a:sym typeface="Calibri"/>
              </a:rPr>
              <a:t>KrsB</a:t>
            </a:r>
            <a:r>
              <a:rPr lang="en-US" sz="2400" b="1" dirty="0">
                <a:solidFill>
                  <a:srgbClr val="476662"/>
                </a:solidFill>
                <a:latin typeface="Calibri"/>
                <a:ea typeface="Calibri"/>
                <a:cs typeface="Calibri"/>
                <a:sym typeface="Calibri"/>
              </a:rPr>
              <a:t> K52R or vector encoding GFP alone in </a:t>
            </a:r>
            <a:r>
              <a:rPr lang="en-US" sz="2400" b="1" dirty="0" err="1">
                <a:solidFill>
                  <a:srgbClr val="476662"/>
                </a:solidFill>
                <a:latin typeface="Calibri"/>
                <a:ea typeface="Calibri"/>
                <a:cs typeface="Calibri"/>
                <a:sym typeface="Calibri"/>
              </a:rPr>
              <a:t>Talin</a:t>
            </a:r>
            <a:r>
              <a:rPr lang="en-US" sz="2400" b="1" dirty="0">
                <a:solidFill>
                  <a:srgbClr val="476662"/>
                </a:solidFill>
                <a:latin typeface="Calibri"/>
                <a:ea typeface="Calibri"/>
                <a:cs typeface="Calibri"/>
                <a:sym typeface="Calibri"/>
              </a:rPr>
              <a:t> A-null cells.  </a:t>
            </a:r>
            <a:r>
              <a:rPr lang="en-US" sz="2400" dirty="0">
                <a:solidFill>
                  <a:srgbClr val="476662"/>
                </a:solidFill>
                <a:latin typeface="Calibri"/>
                <a:ea typeface="Calibri"/>
                <a:cs typeface="Calibri"/>
                <a:sym typeface="Calibri"/>
              </a:rPr>
              <a:t>Cells were imaged on an LSM700 Confocal Microscope under a 63x oil objective.</a:t>
            </a:r>
            <a:endParaRPr dirty="0"/>
          </a:p>
          <a:p>
            <a:pPr marL="0" marR="0" lvl="0" indent="0" algn="l" rtl="0">
              <a:spcBef>
                <a:spcPts val="0"/>
              </a:spcBef>
              <a:spcAft>
                <a:spcPts val="0"/>
              </a:spcAft>
              <a:buNone/>
            </a:pPr>
            <a:br>
              <a:rPr lang="en-US" sz="2400" dirty="0">
                <a:solidFill>
                  <a:srgbClr val="476662"/>
                </a:solidFill>
                <a:latin typeface="Calibri"/>
                <a:ea typeface="Calibri"/>
                <a:cs typeface="Calibri"/>
                <a:sym typeface="Calibri"/>
              </a:rPr>
            </a:br>
            <a:endParaRPr sz="2400" dirty="0">
              <a:solidFill>
                <a:srgbClr val="476662"/>
              </a:solidFill>
              <a:latin typeface="Calibri"/>
              <a:ea typeface="Calibri"/>
              <a:cs typeface="Calibri"/>
              <a:sym typeface="Calibri"/>
            </a:endParaRPr>
          </a:p>
        </p:txBody>
      </p:sp>
      <p:sp>
        <p:nvSpPr>
          <p:cNvPr id="248" name="Google Shape;248;p7"/>
          <p:cNvSpPr txBox="1"/>
          <p:nvPr/>
        </p:nvSpPr>
        <p:spPr>
          <a:xfrm flipH="1">
            <a:off x="20965915" y="29223492"/>
            <a:ext cx="6651850" cy="304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476662"/>
                </a:solidFill>
                <a:latin typeface="Calibri"/>
                <a:ea typeface="Calibri"/>
                <a:cs typeface="Calibri"/>
                <a:sym typeface="Calibri"/>
              </a:rPr>
              <a:t>Figure 4. Adhesion assay results for </a:t>
            </a:r>
            <a:r>
              <a:rPr lang="en-US" sz="2400" b="1" dirty="0" err="1">
                <a:solidFill>
                  <a:srgbClr val="476662"/>
                </a:solidFill>
                <a:latin typeface="Calibri"/>
                <a:ea typeface="Calibri"/>
                <a:cs typeface="Calibri"/>
                <a:sym typeface="Calibri"/>
              </a:rPr>
              <a:t>Talin</a:t>
            </a:r>
            <a:r>
              <a:rPr lang="en-US" sz="2400" b="1" dirty="0">
                <a:solidFill>
                  <a:srgbClr val="476662"/>
                </a:solidFill>
                <a:latin typeface="Calibri"/>
                <a:ea typeface="Calibri"/>
                <a:cs typeface="Calibri"/>
                <a:sym typeface="Calibri"/>
              </a:rPr>
              <a:t> A-null cells expressing GFP-tagged </a:t>
            </a:r>
            <a:r>
              <a:rPr lang="en-US" sz="2400" b="1" dirty="0" err="1">
                <a:solidFill>
                  <a:srgbClr val="476662"/>
                </a:solidFill>
                <a:latin typeface="Calibri"/>
                <a:ea typeface="Calibri"/>
                <a:cs typeface="Calibri"/>
                <a:sym typeface="Calibri"/>
              </a:rPr>
              <a:t>KrsB</a:t>
            </a:r>
            <a:r>
              <a:rPr lang="en-US" sz="2400" b="1" dirty="0">
                <a:solidFill>
                  <a:srgbClr val="476662"/>
                </a:solidFill>
                <a:latin typeface="Calibri"/>
                <a:ea typeface="Calibri"/>
                <a:cs typeface="Calibri"/>
                <a:sym typeface="Calibri"/>
              </a:rPr>
              <a:t> K52R or vector. </a:t>
            </a:r>
            <a:r>
              <a:rPr lang="en-US" sz="2400" dirty="0">
                <a:solidFill>
                  <a:srgbClr val="476662"/>
                </a:solidFill>
                <a:latin typeface="Calibri"/>
                <a:ea typeface="Calibri"/>
                <a:cs typeface="Calibri"/>
                <a:sym typeface="Calibri"/>
              </a:rPr>
              <a:t>Percent adhesion was calculated as a number of adherent cells divided the total number of cells, times 100. Data shown as mean +/- SD, n = 3. A two-tailed, paired t-test showed no significant differences between means.</a:t>
            </a:r>
            <a:endParaRPr sz="2400" dirty="0">
              <a:solidFill>
                <a:srgbClr val="476662"/>
              </a:solidFill>
              <a:latin typeface="Calibri"/>
              <a:ea typeface="Calibri"/>
              <a:cs typeface="Calibri"/>
              <a:sym typeface="Calibri"/>
            </a:endParaRPr>
          </a:p>
        </p:txBody>
      </p:sp>
      <p:cxnSp>
        <p:nvCxnSpPr>
          <p:cNvPr id="249" name="Google Shape;249;p7"/>
          <p:cNvCxnSpPr/>
          <p:nvPr/>
        </p:nvCxnSpPr>
        <p:spPr>
          <a:xfrm>
            <a:off x="10119098" y="15061494"/>
            <a:ext cx="18122264" cy="0"/>
          </a:xfrm>
          <a:prstGeom prst="straightConnector1">
            <a:avLst/>
          </a:prstGeom>
          <a:noFill/>
          <a:ln w="9525" cap="flat" cmpd="sng">
            <a:solidFill>
              <a:srgbClr val="476662"/>
            </a:solidFill>
            <a:prstDash val="solid"/>
            <a:round/>
            <a:headEnd type="none" w="sm" len="sm"/>
            <a:tailEnd type="none" w="sm" len="sm"/>
          </a:ln>
        </p:spPr>
      </p:cxnSp>
      <p:cxnSp>
        <p:nvCxnSpPr>
          <p:cNvPr id="250" name="Google Shape;250;p7"/>
          <p:cNvCxnSpPr/>
          <p:nvPr/>
        </p:nvCxnSpPr>
        <p:spPr>
          <a:xfrm>
            <a:off x="10151141" y="23744232"/>
            <a:ext cx="18122264" cy="0"/>
          </a:xfrm>
          <a:prstGeom prst="straightConnector1">
            <a:avLst/>
          </a:prstGeom>
          <a:noFill/>
          <a:ln w="9525" cap="flat" cmpd="sng">
            <a:solidFill>
              <a:srgbClr val="476662"/>
            </a:solidFill>
            <a:prstDash val="solid"/>
            <a:round/>
            <a:headEnd type="none" w="sm" len="sm"/>
            <a:tailEnd type="none" w="sm" len="sm"/>
          </a:ln>
        </p:spPr>
      </p:cxnSp>
      <p:sp>
        <p:nvSpPr>
          <p:cNvPr id="251" name="Google Shape;251;p7"/>
          <p:cNvSpPr txBox="1"/>
          <p:nvPr/>
        </p:nvSpPr>
        <p:spPr>
          <a:xfrm>
            <a:off x="3803035" y="21814240"/>
            <a:ext cx="8364003"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dirty="0">
                <a:solidFill>
                  <a:srgbClr val="476662"/>
                </a:solidFill>
                <a:latin typeface="Times New Roman"/>
                <a:ea typeface="Times New Roman"/>
                <a:cs typeface="Times New Roman"/>
                <a:sym typeface="Times New Roman"/>
              </a:rPr>
              <a:t>(Adapted from https://en.wikipedia.org/wiki/Dictyostelium_discoideum)</a:t>
            </a:r>
            <a:endParaRPr dirty="0"/>
          </a:p>
        </p:txBody>
      </p:sp>
      <p:pic>
        <p:nvPicPr>
          <p:cNvPr id="252" name="Google Shape;252;p7" descr="OSWEGO: State University of New York"/>
          <p:cNvPicPr preferRelativeResize="0"/>
          <p:nvPr/>
        </p:nvPicPr>
        <p:blipFill rotWithShape="1">
          <a:blip r:embed="rId6">
            <a:alphaModFix/>
          </a:blip>
          <a:srcRect/>
          <a:stretch/>
        </p:blipFill>
        <p:spPr>
          <a:xfrm>
            <a:off x="32150641" y="2450137"/>
            <a:ext cx="5424038" cy="2805002"/>
          </a:xfrm>
          <a:prstGeom prst="rect">
            <a:avLst/>
          </a:prstGeom>
          <a:noFill/>
          <a:ln>
            <a:noFill/>
          </a:ln>
        </p:spPr>
      </p:pic>
      <p:sp>
        <p:nvSpPr>
          <p:cNvPr id="253" name="Google Shape;253;p7"/>
          <p:cNvSpPr txBox="1"/>
          <p:nvPr/>
        </p:nvSpPr>
        <p:spPr>
          <a:xfrm>
            <a:off x="17227909" y="27694738"/>
            <a:ext cx="426600" cy="5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pic>
        <p:nvPicPr>
          <p:cNvPr id="258" name="Google Shape;258;p7"/>
          <p:cNvPicPr preferRelativeResize="0"/>
          <p:nvPr/>
        </p:nvPicPr>
        <p:blipFill rotWithShape="1">
          <a:blip r:embed="rId7">
            <a:alphaModFix/>
          </a:blip>
          <a:srcRect l="1253" t="1386" r="16747" b="7387"/>
          <a:stretch/>
        </p:blipFill>
        <p:spPr>
          <a:xfrm>
            <a:off x="20965918" y="24644306"/>
            <a:ext cx="6651848" cy="4534640"/>
          </a:xfrm>
          <a:prstGeom prst="rect">
            <a:avLst/>
          </a:prstGeom>
          <a:noFill/>
          <a:ln>
            <a:noFill/>
          </a:ln>
        </p:spPr>
      </p:pic>
      <p:sp>
        <p:nvSpPr>
          <p:cNvPr id="259" name="Google Shape;259;p7"/>
          <p:cNvSpPr txBox="1"/>
          <p:nvPr/>
        </p:nvSpPr>
        <p:spPr>
          <a:xfrm>
            <a:off x="10509273" y="24704870"/>
            <a:ext cx="9589217" cy="3543300"/>
          </a:xfrm>
          <a:prstGeom prst="rect">
            <a:avLst/>
          </a:prstGeom>
          <a:noFill/>
          <a:ln>
            <a:noFill/>
          </a:ln>
        </p:spPr>
        <p:txBody>
          <a:bodyPr spcFirstLastPara="1" wrap="square" lIns="91425" tIns="91425" rIns="91425" bIns="91425" anchor="t" anchorCtr="0">
            <a:noAutofit/>
          </a:bodyPr>
          <a:lstStyle/>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Cells were collected into tubes and counted.</a:t>
            </a:r>
          </a:p>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Calculated amount of cells was pipetted into wells of a 6-well plate in HL-5 media based on a concentration of 1x10</a:t>
            </a:r>
            <a:r>
              <a:rPr lang="en-US" sz="2700" baseline="30000" dirty="0">
                <a:latin typeface="Calibri" panose="020F0502020204030204" pitchFamily="34" charset="0"/>
                <a:cs typeface="Calibri" panose="020F0502020204030204" pitchFamily="34" charset="0"/>
              </a:rPr>
              <a:t>6 </a:t>
            </a:r>
            <a:r>
              <a:rPr lang="en-US" sz="2700" dirty="0">
                <a:latin typeface="Calibri" panose="020F0502020204030204" pitchFamily="34" charset="0"/>
                <a:cs typeface="Calibri" panose="020F0502020204030204" pitchFamily="34" charset="0"/>
              </a:rPr>
              <a:t>cells per well.</a:t>
            </a:r>
          </a:p>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Cells were grown overnight.</a:t>
            </a:r>
          </a:p>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The next day, media was replaced with 3 mL of fresh HL-5 media.</a:t>
            </a:r>
          </a:p>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After 1 hour incubation cells were shaken for 1 hour at 150 RPM.</a:t>
            </a:r>
          </a:p>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1 mL of floating cells was collected and the rest was aspirated.</a:t>
            </a:r>
          </a:p>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Adherent cells were washed and collected with 1mL DB.</a:t>
            </a:r>
          </a:p>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Cells were counted and numbers of floating and adherent cells were calculated</a:t>
            </a:r>
          </a:p>
          <a:p>
            <a:pPr marL="457200" lvl="0" indent="-317500" algn="l" rtl="0">
              <a:spcBef>
                <a:spcPts val="450"/>
              </a:spcBef>
              <a:spcAft>
                <a:spcPts val="0"/>
              </a:spcAft>
              <a:buSzPts val="1400"/>
              <a:buChar char="●"/>
            </a:pPr>
            <a:r>
              <a:rPr lang="en-US" sz="2700" dirty="0">
                <a:latin typeface="Calibri" panose="020F0502020204030204" pitchFamily="34" charset="0"/>
                <a:cs typeface="Calibri" panose="020F0502020204030204" pitchFamily="34" charset="0"/>
              </a:rPr>
              <a:t>Adhesion was calculated as follows:</a:t>
            </a:r>
          </a:p>
          <a:p>
            <a:pPr marL="139700" lvl="0" algn="l" rtl="0">
              <a:spcBef>
                <a:spcPts val="450"/>
              </a:spcBef>
              <a:spcAft>
                <a:spcPts val="0"/>
              </a:spcAft>
              <a:buSzPts val="1400"/>
            </a:pPr>
            <a:r>
              <a:rPr lang="en-US" sz="2700" dirty="0">
                <a:latin typeface="Calibri" panose="020F0502020204030204" pitchFamily="34" charset="0"/>
                <a:cs typeface="Calibri" panose="020F0502020204030204" pitchFamily="34" charset="0"/>
              </a:rPr>
              <a:t>	% adhesion = (# of adherent cells / total # cells) x 100%</a:t>
            </a:r>
          </a:p>
          <a:p>
            <a:pPr marL="457200" lvl="0" indent="-317500" algn="l" rtl="0">
              <a:spcBef>
                <a:spcPts val="450"/>
              </a:spcBef>
              <a:spcAft>
                <a:spcPts val="0"/>
              </a:spcAft>
              <a:buSzPts val="1400"/>
              <a:buChar char="●"/>
            </a:pPr>
            <a:endParaRPr lang="en-US" sz="2700" dirty="0">
              <a:latin typeface="Calibri" panose="020F0502020204030204" pitchFamily="34" charset="0"/>
              <a:cs typeface="Calibri" panose="020F0502020204030204" pitchFamily="34" charset="0"/>
            </a:endParaRPr>
          </a:p>
          <a:p>
            <a:pPr marL="457200" lvl="0" indent="-317500" algn="l" rtl="0">
              <a:spcBef>
                <a:spcPts val="450"/>
              </a:spcBef>
              <a:spcAft>
                <a:spcPts val="0"/>
              </a:spcAft>
              <a:buSzPts val="1400"/>
              <a:buChar char="●"/>
            </a:pPr>
            <a:endParaRPr lang="en-US" sz="2700" dirty="0">
              <a:latin typeface="Calibri" panose="020F0502020204030204" pitchFamily="34" charset="0"/>
              <a:cs typeface="Calibri" panose="020F0502020204030204" pitchFamily="34" charset="0"/>
            </a:endParaRPr>
          </a:p>
        </p:txBody>
      </p:sp>
      <p:sp>
        <p:nvSpPr>
          <p:cNvPr id="260" name="Google Shape;260;p7"/>
          <p:cNvSpPr txBox="1"/>
          <p:nvPr/>
        </p:nvSpPr>
        <p:spPr>
          <a:xfrm>
            <a:off x="10509274" y="8425210"/>
            <a:ext cx="11810550" cy="4235100"/>
          </a:xfrm>
          <a:prstGeom prst="rect">
            <a:avLst/>
          </a:prstGeom>
          <a:noFill/>
          <a:ln>
            <a:noFill/>
          </a:ln>
        </p:spPr>
        <p:txBody>
          <a:bodyPr spcFirstLastPara="1" wrap="square" lIns="91425" tIns="91425" rIns="91425" bIns="91425" anchor="t" anchorCtr="0">
            <a:noAutofit/>
          </a:bodyPr>
          <a:lstStyle/>
          <a:p>
            <a:pPr marL="457200" lvl="0" indent="-368300" algn="l" rtl="0">
              <a:spcBef>
                <a:spcPts val="450"/>
              </a:spcBef>
              <a:spcAft>
                <a:spcPts val="0"/>
              </a:spcAft>
              <a:buSzPts val="2200"/>
              <a:buFont typeface="Arial" panose="020B0604020202020204" pitchFamily="34" charset="0"/>
              <a:buChar char="•"/>
            </a:pPr>
            <a:r>
              <a:rPr lang="en-US" sz="2700" dirty="0" err="1">
                <a:latin typeface="Calibri" panose="020F0502020204030204" pitchFamily="34" charset="0"/>
                <a:ea typeface="Calibri"/>
                <a:cs typeface="Calibri" panose="020F0502020204030204" pitchFamily="34" charset="0"/>
                <a:sym typeface="Calibri"/>
              </a:rPr>
              <a:t>Talin</a:t>
            </a:r>
            <a:r>
              <a:rPr lang="en-US" sz="2700" dirty="0">
                <a:latin typeface="Calibri" panose="020F0502020204030204" pitchFamily="34" charset="0"/>
                <a:ea typeface="Calibri"/>
                <a:cs typeface="Calibri" panose="020F0502020204030204" pitchFamily="34" charset="0"/>
                <a:sym typeface="Calibri"/>
              </a:rPr>
              <a:t> A-null cells were counted from a shaking culture. </a:t>
            </a:r>
            <a:endParaRPr sz="2700" dirty="0">
              <a:latin typeface="Calibri" panose="020F0502020204030204" pitchFamily="34" charset="0"/>
              <a:ea typeface="Calibri"/>
              <a:cs typeface="Calibri" panose="020F0502020204030204" pitchFamily="34" charset="0"/>
              <a:sym typeface="Calibri"/>
            </a:endParaRPr>
          </a:p>
          <a:p>
            <a:pPr marL="457200" lvl="0" indent="-368300" algn="l" rtl="0">
              <a:spcBef>
                <a:spcPts val="450"/>
              </a:spcBef>
              <a:spcAft>
                <a:spcPts val="0"/>
              </a:spcAft>
              <a:buSzPts val="2200"/>
              <a:buFont typeface="Arial" panose="020B0604020202020204" pitchFamily="34" charset="0"/>
              <a:buChar char="•"/>
            </a:pPr>
            <a:r>
              <a:rPr lang="en-US" sz="2700" dirty="0">
                <a:latin typeface="Calibri" panose="020F0502020204030204" pitchFamily="34" charset="0"/>
                <a:ea typeface="Calibri"/>
                <a:cs typeface="Calibri" panose="020F0502020204030204" pitchFamily="34" charset="0"/>
                <a:sym typeface="Calibri"/>
              </a:rPr>
              <a:t>The number of cells needed were transferred into a 15mL tube, with 5x10</a:t>
            </a:r>
            <a:r>
              <a:rPr lang="en-US" sz="2700" baseline="30000" dirty="0">
                <a:latin typeface="Calibri" panose="020F0502020204030204" pitchFamily="34" charset="0"/>
                <a:ea typeface="Calibri"/>
                <a:cs typeface="Calibri" panose="020F0502020204030204" pitchFamily="34" charset="0"/>
                <a:sym typeface="Calibri"/>
              </a:rPr>
              <a:t>6</a:t>
            </a:r>
            <a:r>
              <a:rPr lang="en-US" sz="2700" dirty="0">
                <a:latin typeface="Calibri" panose="020F0502020204030204" pitchFamily="34" charset="0"/>
                <a:ea typeface="Calibri"/>
                <a:cs typeface="Calibri" panose="020F0502020204030204" pitchFamily="34" charset="0"/>
                <a:sym typeface="Calibri"/>
              </a:rPr>
              <a:t> cells for each transformation. </a:t>
            </a:r>
          </a:p>
          <a:p>
            <a:pPr marL="457200" lvl="0" indent="-368300" algn="l" rtl="0">
              <a:spcBef>
                <a:spcPts val="450"/>
              </a:spcBef>
              <a:spcAft>
                <a:spcPts val="0"/>
              </a:spcAft>
              <a:buSzPts val="2200"/>
              <a:buFont typeface="Arial" panose="020B0604020202020204" pitchFamily="34" charset="0"/>
              <a:buChar char="•"/>
            </a:pPr>
            <a:r>
              <a:rPr lang="en-US" sz="2700" dirty="0">
                <a:latin typeface="Calibri" panose="020F0502020204030204" pitchFamily="34" charset="0"/>
                <a:ea typeface="Calibri"/>
                <a:cs typeface="Calibri" panose="020F0502020204030204" pitchFamily="34" charset="0"/>
                <a:sym typeface="Calibri"/>
              </a:rPr>
              <a:t>The cells were spun down at 1500 rpm for 4-5 minutes. Supernatant was removed and cells were washed with cold H-50 buffer.</a:t>
            </a:r>
          </a:p>
          <a:p>
            <a:pPr marL="457200" lvl="0" indent="-368300" algn="l" rtl="0">
              <a:spcBef>
                <a:spcPts val="450"/>
              </a:spcBef>
              <a:spcAft>
                <a:spcPts val="0"/>
              </a:spcAft>
              <a:buSzPts val="2200"/>
              <a:buFont typeface="Arial" panose="020B0604020202020204" pitchFamily="34" charset="0"/>
              <a:buChar char="•"/>
            </a:pPr>
            <a:r>
              <a:rPr lang="en-US" sz="2700" dirty="0">
                <a:latin typeface="Calibri" panose="020F0502020204030204" pitchFamily="34" charset="0"/>
                <a:ea typeface="Calibri"/>
                <a:cs typeface="Calibri" panose="020F0502020204030204" pitchFamily="34" charset="0"/>
                <a:sym typeface="Calibri"/>
              </a:rPr>
              <a:t>After washing cells were resuspended in cold H-50 Buffer a density of 5x10</a:t>
            </a:r>
            <a:r>
              <a:rPr lang="en-US" sz="2700" baseline="30000" dirty="0">
                <a:latin typeface="Calibri" panose="020F0502020204030204" pitchFamily="34" charset="0"/>
                <a:ea typeface="Calibri"/>
                <a:cs typeface="Calibri" panose="020F0502020204030204" pitchFamily="34" charset="0"/>
                <a:sym typeface="Calibri"/>
              </a:rPr>
              <a:t>7 </a:t>
            </a:r>
            <a:r>
              <a:rPr lang="en-US" sz="2700" dirty="0">
                <a:latin typeface="Calibri" panose="020F0502020204030204" pitchFamily="34" charset="0"/>
                <a:ea typeface="Calibri"/>
                <a:cs typeface="Calibri" panose="020F0502020204030204" pitchFamily="34" charset="0"/>
                <a:sym typeface="Calibri"/>
              </a:rPr>
              <a:t>cells/mL and placed on ice.</a:t>
            </a:r>
          </a:p>
          <a:p>
            <a:pPr marL="457200" lvl="0" indent="-368300" algn="l" rtl="0">
              <a:spcBef>
                <a:spcPts val="450"/>
              </a:spcBef>
              <a:spcAft>
                <a:spcPts val="0"/>
              </a:spcAft>
              <a:buSzPts val="2200"/>
              <a:buFont typeface="Arial" panose="020B0604020202020204" pitchFamily="34" charset="0"/>
              <a:buChar char="•"/>
            </a:pPr>
            <a:r>
              <a:rPr lang="en-US" sz="2700" dirty="0">
                <a:latin typeface="Calibri" panose="020F0502020204030204" pitchFamily="34" charset="0"/>
                <a:ea typeface="Calibri"/>
                <a:cs typeface="Calibri" panose="020F0502020204030204" pitchFamily="34" charset="0"/>
                <a:sym typeface="Calibri"/>
              </a:rPr>
              <a:t>100 µL of cells in H-50 Buffer were pipetted into a cuvette.</a:t>
            </a:r>
          </a:p>
          <a:p>
            <a:pPr marL="457200" lvl="0" indent="-368300" algn="l" rtl="0">
              <a:spcBef>
                <a:spcPts val="450"/>
              </a:spcBef>
              <a:spcAft>
                <a:spcPts val="0"/>
              </a:spcAft>
              <a:buSzPts val="2200"/>
              <a:buFont typeface="Arial" panose="020B0604020202020204" pitchFamily="34" charset="0"/>
              <a:buChar char="•"/>
            </a:pPr>
            <a:r>
              <a:rPr lang="en-US" sz="2700" dirty="0">
                <a:latin typeface="Calibri" panose="020F0502020204030204" pitchFamily="34" charset="0"/>
                <a:ea typeface="Calibri"/>
                <a:cs typeface="Calibri" panose="020F0502020204030204" pitchFamily="34" charset="0"/>
                <a:sym typeface="Calibri"/>
              </a:rPr>
              <a:t>The cuvette was placed into the electroporator and pulsed twice with a 5 second interval between the pulses. </a:t>
            </a:r>
          </a:p>
          <a:p>
            <a:pPr marL="457200" lvl="0" indent="-368300" algn="l" rtl="0">
              <a:spcBef>
                <a:spcPts val="450"/>
              </a:spcBef>
              <a:spcAft>
                <a:spcPts val="0"/>
              </a:spcAft>
              <a:buSzPts val="2200"/>
              <a:buFont typeface="Arial" panose="020B0604020202020204" pitchFamily="34" charset="0"/>
              <a:buChar char="•"/>
            </a:pPr>
            <a:r>
              <a:rPr lang="en-US" sz="2700" dirty="0">
                <a:latin typeface="Calibri" panose="020F0502020204030204" pitchFamily="34" charset="0"/>
                <a:ea typeface="Calibri"/>
                <a:cs typeface="Calibri" panose="020F0502020204030204" pitchFamily="34" charset="0"/>
                <a:sym typeface="Calibri"/>
              </a:rPr>
              <a:t>The cells and buffer were transferred into a plate with growth media and placed in a 20</a:t>
            </a:r>
            <a:r>
              <a:rPr lang="en-US" sz="2700" dirty="0">
                <a:latin typeface="Calibri" panose="020F0502020204030204" pitchFamily="34" charset="0"/>
                <a:ea typeface="Microsoft GothicNeo" panose="020B0500000101010101" pitchFamily="34" charset="-127"/>
                <a:cs typeface="Calibri" panose="020F0502020204030204" pitchFamily="34" charset="0"/>
                <a:sym typeface="Calibri"/>
              </a:rPr>
              <a:t>℃ incubator overnight.</a:t>
            </a:r>
          </a:p>
          <a:p>
            <a:pPr marL="457200" lvl="0" indent="-368300" algn="l" rtl="0">
              <a:spcBef>
                <a:spcPts val="450"/>
              </a:spcBef>
              <a:spcAft>
                <a:spcPts val="0"/>
              </a:spcAft>
              <a:buSzPts val="2200"/>
              <a:buFont typeface="Arial" panose="020B0604020202020204" pitchFamily="34" charset="0"/>
              <a:buChar char="•"/>
            </a:pPr>
            <a:r>
              <a:rPr lang="en-US" sz="2700" dirty="0">
                <a:latin typeface="Calibri" panose="020F0502020204030204" pitchFamily="34" charset="0"/>
                <a:ea typeface="Calibri"/>
                <a:cs typeface="Calibri" panose="020F0502020204030204" pitchFamily="34" charset="0"/>
                <a:sym typeface="Calibri"/>
              </a:rPr>
              <a:t>The next day cells were changed and antibiotic drug G418</a:t>
            </a:r>
            <a:r>
              <a:rPr lang="en-US" sz="2700" dirty="0">
                <a:latin typeface="Calibri" panose="020F0502020204030204" pitchFamily="34" charset="0"/>
                <a:ea typeface="Microsoft GothicNeo" panose="020B0500000101010101" pitchFamily="34" charset="-127"/>
                <a:cs typeface="Calibri" panose="020F0502020204030204" pitchFamily="34" charset="0"/>
                <a:sym typeface="Calibri"/>
              </a:rPr>
              <a:t> was added to select transformed cells.</a:t>
            </a:r>
            <a:endParaRPr lang="en-US" sz="2700" dirty="0">
              <a:latin typeface="Calibri" panose="020F0502020204030204" pitchFamily="34" charset="0"/>
              <a:ea typeface="Calibri"/>
              <a:cs typeface="Calibri" panose="020F0502020204030204" pitchFamily="34" charset="0"/>
              <a:sym typeface="Calibri"/>
            </a:endParaRPr>
          </a:p>
          <a:p>
            <a:pPr marL="457200" lvl="0" indent="-368300" algn="l" rtl="0">
              <a:spcBef>
                <a:spcPts val="450"/>
              </a:spcBef>
              <a:spcAft>
                <a:spcPts val="0"/>
              </a:spcAft>
              <a:buSzPts val="2200"/>
              <a:buFont typeface="Arial" panose="020B0604020202020204" pitchFamily="34" charset="0"/>
              <a:buChar char="•"/>
            </a:pPr>
            <a:endParaRPr lang="en-US" sz="2700" dirty="0">
              <a:latin typeface="Calibri"/>
              <a:ea typeface="Calibri"/>
              <a:cs typeface="Calibri"/>
              <a:sym typeface="Calibri"/>
            </a:endParaRPr>
          </a:p>
        </p:txBody>
      </p:sp>
      <p:pic>
        <p:nvPicPr>
          <p:cNvPr id="3" name="Picture 2">
            <a:extLst>
              <a:ext uri="{FF2B5EF4-FFF2-40B4-BE49-F238E27FC236}">
                <a16:creationId xmlns:a16="http://schemas.microsoft.com/office/drawing/2014/main" id="{CAA481DC-B73A-4C7D-8240-AFBDCAA72C38}"/>
              </a:ext>
            </a:extLst>
          </p:cNvPr>
          <p:cNvPicPr>
            <a:picLocks noChangeAspect="1"/>
          </p:cNvPicPr>
          <p:nvPr/>
        </p:nvPicPr>
        <p:blipFill>
          <a:blip r:embed="rId8"/>
          <a:stretch>
            <a:fillRect/>
          </a:stretch>
        </p:blipFill>
        <p:spPr>
          <a:xfrm>
            <a:off x="19316555" y="16165432"/>
            <a:ext cx="4125098" cy="3090852"/>
          </a:xfrm>
          <a:prstGeom prst="rect">
            <a:avLst/>
          </a:prstGeom>
        </p:spPr>
      </p:pic>
      <p:pic>
        <p:nvPicPr>
          <p:cNvPr id="5" name="Picture 4">
            <a:extLst>
              <a:ext uri="{FF2B5EF4-FFF2-40B4-BE49-F238E27FC236}">
                <a16:creationId xmlns:a16="http://schemas.microsoft.com/office/drawing/2014/main" id="{F0E0FB31-3AEF-49D0-8681-7201C05C9BFA}"/>
              </a:ext>
            </a:extLst>
          </p:cNvPr>
          <p:cNvPicPr>
            <a:picLocks noChangeAspect="1"/>
          </p:cNvPicPr>
          <p:nvPr/>
        </p:nvPicPr>
        <p:blipFill>
          <a:blip r:embed="rId9"/>
          <a:stretch>
            <a:fillRect/>
          </a:stretch>
        </p:blipFill>
        <p:spPr>
          <a:xfrm>
            <a:off x="23492668" y="16165432"/>
            <a:ext cx="4125098" cy="3090852"/>
          </a:xfrm>
          <a:prstGeom prst="rect">
            <a:avLst/>
          </a:prstGeom>
        </p:spPr>
      </p:pic>
      <p:pic>
        <p:nvPicPr>
          <p:cNvPr id="7" name="Picture 6">
            <a:extLst>
              <a:ext uri="{FF2B5EF4-FFF2-40B4-BE49-F238E27FC236}">
                <a16:creationId xmlns:a16="http://schemas.microsoft.com/office/drawing/2014/main" id="{7A98FA67-BD2E-4C09-A684-86D7CF09D3F0}"/>
              </a:ext>
            </a:extLst>
          </p:cNvPr>
          <p:cNvPicPr>
            <a:picLocks noChangeAspect="1"/>
          </p:cNvPicPr>
          <p:nvPr/>
        </p:nvPicPr>
        <p:blipFill>
          <a:blip r:embed="rId10"/>
          <a:stretch>
            <a:fillRect/>
          </a:stretch>
        </p:blipFill>
        <p:spPr>
          <a:xfrm>
            <a:off x="19316555" y="19316302"/>
            <a:ext cx="4125098" cy="3090852"/>
          </a:xfrm>
          <a:prstGeom prst="rect">
            <a:avLst/>
          </a:prstGeom>
        </p:spPr>
      </p:pic>
      <p:pic>
        <p:nvPicPr>
          <p:cNvPr id="9" name="Picture 8">
            <a:extLst>
              <a:ext uri="{FF2B5EF4-FFF2-40B4-BE49-F238E27FC236}">
                <a16:creationId xmlns:a16="http://schemas.microsoft.com/office/drawing/2014/main" id="{B254E647-3906-4724-94BE-C06FC30C3AFC}"/>
              </a:ext>
            </a:extLst>
          </p:cNvPr>
          <p:cNvPicPr>
            <a:picLocks noChangeAspect="1"/>
          </p:cNvPicPr>
          <p:nvPr/>
        </p:nvPicPr>
        <p:blipFill>
          <a:blip r:embed="rId11"/>
          <a:stretch>
            <a:fillRect/>
          </a:stretch>
        </p:blipFill>
        <p:spPr>
          <a:xfrm>
            <a:off x="23492668" y="19316302"/>
            <a:ext cx="4125098" cy="3090852"/>
          </a:xfrm>
          <a:prstGeom prst="rect">
            <a:avLst/>
          </a:prstGeom>
        </p:spPr>
      </p:pic>
      <p:pic>
        <p:nvPicPr>
          <p:cNvPr id="11" name="Picture 10">
            <a:extLst>
              <a:ext uri="{FF2B5EF4-FFF2-40B4-BE49-F238E27FC236}">
                <a16:creationId xmlns:a16="http://schemas.microsoft.com/office/drawing/2014/main" id="{411409A1-F5EE-46DA-AB96-B0404F1CDC55}"/>
              </a:ext>
            </a:extLst>
          </p:cNvPr>
          <p:cNvPicPr>
            <a:picLocks noChangeAspect="1"/>
          </p:cNvPicPr>
          <p:nvPr/>
        </p:nvPicPr>
        <p:blipFill rotWithShape="1">
          <a:blip r:embed="rId12"/>
          <a:srcRect t="13883" r="6603" b="34347"/>
          <a:stretch/>
        </p:blipFill>
        <p:spPr>
          <a:xfrm>
            <a:off x="23012065" y="8547838"/>
            <a:ext cx="4605701" cy="5069116"/>
          </a:xfrm>
          <a:prstGeom prst="rect">
            <a:avLst/>
          </a:prstGeom>
        </p:spPr>
      </p:pic>
      <p:sp>
        <p:nvSpPr>
          <p:cNvPr id="12" name="TextBox 11">
            <a:extLst>
              <a:ext uri="{FF2B5EF4-FFF2-40B4-BE49-F238E27FC236}">
                <a16:creationId xmlns:a16="http://schemas.microsoft.com/office/drawing/2014/main" id="{4131C284-6A43-4E6E-9253-1E6279465641}"/>
              </a:ext>
            </a:extLst>
          </p:cNvPr>
          <p:cNvSpPr txBox="1"/>
          <p:nvPr/>
        </p:nvSpPr>
        <p:spPr>
          <a:xfrm>
            <a:off x="19565050" y="15747678"/>
            <a:ext cx="3639529"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Brightfield </a:t>
            </a:r>
          </a:p>
        </p:txBody>
      </p:sp>
      <p:sp>
        <p:nvSpPr>
          <p:cNvPr id="13" name="TextBox 12">
            <a:extLst>
              <a:ext uri="{FF2B5EF4-FFF2-40B4-BE49-F238E27FC236}">
                <a16:creationId xmlns:a16="http://schemas.microsoft.com/office/drawing/2014/main" id="{EE4DA914-54A7-4013-99D9-95B7F41F688E}"/>
              </a:ext>
            </a:extLst>
          </p:cNvPr>
          <p:cNvSpPr txBox="1"/>
          <p:nvPr/>
        </p:nvSpPr>
        <p:spPr>
          <a:xfrm>
            <a:off x="24094216" y="15747678"/>
            <a:ext cx="2934263"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GFP</a:t>
            </a:r>
          </a:p>
        </p:txBody>
      </p:sp>
      <p:sp>
        <p:nvSpPr>
          <p:cNvPr id="15" name="TextBox 14">
            <a:extLst>
              <a:ext uri="{FF2B5EF4-FFF2-40B4-BE49-F238E27FC236}">
                <a16:creationId xmlns:a16="http://schemas.microsoft.com/office/drawing/2014/main" id="{EC4453B8-69D0-4774-AA6A-3AF335B16ECC}"/>
              </a:ext>
            </a:extLst>
          </p:cNvPr>
          <p:cNvSpPr txBox="1"/>
          <p:nvPr/>
        </p:nvSpPr>
        <p:spPr>
          <a:xfrm>
            <a:off x="17163706" y="17480026"/>
            <a:ext cx="2129699" cy="461665"/>
          </a:xfrm>
          <a:prstGeom prst="rect">
            <a:avLst/>
          </a:prstGeom>
          <a:noFill/>
        </p:spPr>
        <p:txBody>
          <a:bodyPr wrap="square" rtlCol="0">
            <a:spAutoFit/>
          </a:bodyPr>
          <a:lstStyle/>
          <a:p>
            <a:pPr algn="r"/>
            <a:r>
              <a:rPr lang="en-US" sz="2400" b="1" dirty="0">
                <a:latin typeface="Calibri" panose="020F0502020204030204" pitchFamily="34" charset="0"/>
                <a:cs typeface="Calibri" panose="020F0502020204030204" pitchFamily="34" charset="0"/>
              </a:rPr>
              <a:t>Vector</a:t>
            </a:r>
            <a:r>
              <a:rPr lang="en-US" b="1" dirty="0"/>
              <a:t> </a:t>
            </a:r>
          </a:p>
        </p:txBody>
      </p:sp>
      <p:sp>
        <p:nvSpPr>
          <p:cNvPr id="17" name="TextBox 16">
            <a:extLst>
              <a:ext uri="{FF2B5EF4-FFF2-40B4-BE49-F238E27FC236}">
                <a16:creationId xmlns:a16="http://schemas.microsoft.com/office/drawing/2014/main" id="{7299EA33-A637-4AD7-ABE2-BBC9A8BF143A}"/>
              </a:ext>
            </a:extLst>
          </p:cNvPr>
          <p:cNvSpPr txBox="1"/>
          <p:nvPr/>
        </p:nvSpPr>
        <p:spPr>
          <a:xfrm>
            <a:off x="17485870" y="20630896"/>
            <a:ext cx="1807535" cy="461665"/>
          </a:xfrm>
          <a:prstGeom prst="rect">
            <a:avLst/>
          </a:prstGeom>
          <a:noFill/>
        </p:spPr>
        <p:txBody>
          <a:bodyPr wrap="square" rtlCol="0">
            <a:spAutoFit/>
          </a:bodyPr>
          <a:lstStyle/>
          <a:p>
            <a:pPr algn="r"/>
            <a:r>
              <a:rPr lang="en-US" sz="2400" b="1" dirty="0" err="1">
                <a:latin typeface="Calibri" panose="020F0502020204030204" pitchFamily="34" charset="0"/>
                <a:cs typeface="Calibri" panose="020F0502020204030204" pitchFamily="34" charset="0"/>
              </a:rPr>
              <a:t>KrsB</a:t>
            </a:r>
            <a:r>
              <a:rPr lang="en-US" sz="2400" b="1" dirty="0">
                <a:latin typeface="Calibri" panose="020F0502020204030204" pitchFamily="34" charset="0"/>
                <a:cs typeface="Calibri" panose="020F0502020204030204" pitchFamily="34" charset="0"/>
              </a:rPr>
              <a:t> K52R</a:t>
            </a:r>
          </a:p>
        </p:txBody>
      </p:sp>
      <p:sp>
        <p:nvSpPr>
          <p:cNvPr id="18" name="TextBox 17">
            <a:extLst>
              <a:ext uri="{FF2B5EF4-FFF2-40B4-BE49-F238E27FC236}">
                <a16:creationId xmlns:a16="http://schemas.microsoft.com/office/drawing/2014/main" id="{9C79D4B5-F482-40B2-BBEA-A0AA07A142F5}"/>
              </a:ext>
            </a:extLst>
          </p:cNvPr>
          <p:cNvSpPr txBox="1"/>
          <p:nvPr/>
        </p:nvSpPr>
        <p:spPr>
          <a:xfrm>
            <a:off x="28813228" y="14817026"/>
            <a:ext cx="8761450" cy="6381234"/>
          </a:xfrm>
          <a:prstGeom prst="rect">
            <a:avLst/>
          </a:prstGeom>
          <a:noFill/>
        </p:spPr>
        <p:txBody>
          <a:bodyPr wrap="square" rtlCol="0">
            <a:spAutoFit/>
          </a:bodyPr>
          <a:lstStyle/>
          <a:p>
            <a:pPr marL="342900" indent="-342900">
              <a:spcBef>
                <a:spcPts val="45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Wild-type cells expressing </a:t>
            </a:r>
            <a:r>
              <a:rPr lang="en-US" sz="2700" dirty="0" err="1">
                <a:latin typeface="Calibri" panose="020F0502020204030204" pitchFamily="34" charset="0"/>
                <a:cs typeface="Calibri" panose="020F0502020204030204" pitchFamily="34" charset="0"/>
              </a:rPr>
              <a:t>KrsB</a:t>
            </a:r>
            <a:r>
              <a:rPr lang="en-US" sz="2700" dirty="0">
                <a:latin typeface="Calibri" panose="020F0502020204030204" pitchFamily="34" charset="0"/>
                <a:cs typeface="Calibri" panose="020F0502020204030204" pitchFamily="34" charset="0"/>
              </a:rPr>
              <a:t> K52R or vector will be tested in an adhesion assay to determine which assay conditions are optimal to show the effect of </a:t>
            </a:r>
            <a:r>
              <a:rPr lang="en-US" sz="2700" dirty="0" err="1">
                <a:latin typeface="Calibri" panose="020F0502020204030204" pitchFamily="34" charset="0"/>
                <a:cs typeface="Calibri" panose="020F0502020204030204" pitchFamily="34" charset="0"/>
              </a:rPr>
              <a:t>KrsB</a:t>
            </a:r>
            <a:r>
              <a:rPr lang="en-US" sz="2700" dirty="0">
                <a:latin typeface="Calibri" panose="020F0502020204030204" pitchFamily="34" charset="0"/>
                <a:cs typeface="Calibri" panose="020F0502020204030204" pitchFamily="34" charset="0"/>
              </a:rPr>
              <a:t> K52R on adhesion.</a:t>
            </a:r>
          </a:p>
          <a:p>
            <a:pPr marL="342900" indent="-342900">
              <a:spcBef>
                <a:spcPts val="450"/>
              </a:spcBef>
              <a:buFont typeface="Arial" panose="020B0604020202020204" pitchFamily="34" charset="0"/>
              <a:buChar char="•"/>
            </a:pPr>
            <a:endParaRPr lang="en-US" sz="2700" dirty="0">
              <a:latin typeface="Calibri" panose="020F0502020204030204" pitchFamily="34" charset="0"/>
              <a:cs typeface="Calibri" panose="020F0502020204030204" pitchFamily="34" charset="0"/>
            </a:endParaRPr>
          </a:p>
          <a:p>
            <a:pPr marL="342900" indent="-342900">
              <a:spcBef>
                <a:spcPts val="45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If wild-type cells expressing </a:t>
            </a:r>
            <a:r>
              <a:rPr lang="en-US" sz="2700" dirty="0" err="1">
                <a:latin typeface="Calibri" panose="020F0502020204030204" pitchFamily="34" charset="0"/>
                <a:cs typeface="Calibri" panose="020F0502020204030204" pitchFamily="34" charset="0"/>
              </a:rPr>
              <a:t>KrsB</a:t>
            </a:r>
            <a:r>
              <a:rPr lang="en-US" sz="2700" dirty="0">
                <a:latin typeface="Calibri" panose="020F0502020204030204" pitchFamily="34" charset="0"/>
                <a:cs typeface="Calibri" panose="020F0502020204030204" pitchFamily="34" charset="0"/>
              </a:rPr>
              <a:t> K52R do not have the expected increased adhesion under the conditions used in this study, then analysis of </a:t>
            </a:r>
            <a:r>
              <a:rPr lang="en-US" sz="2700" dirty="0" err="1">
                <a:latin typeface="Calibri" panose="020F0502020204030204" pitchFamily="34" charset="0"/>
                <a:cs typeface="Calibri" panose="020F0502020204030204" pitchFamily="34" charset="0"/>
              </a:rPr>
              <a:t>Talin</a:t>
            </a:r>
            <a:r>
              <a:rPr lang="en-US" sz="2700" dirty="0">
                <a:latin typeface="Calibri" panose="020F0502020204030204" pitchFamily="34" charset="0"/>
                <a:cs typeface="Calibri" panose="020F0502020204030204" pitchFamily="34" charset="0"/>
              </a:rPr>
              <a:t> A-null cells expressing </a:t>
            </a:r>
            <a:r>
              <a:rPr lang="en-US" sz="2700" dirty="0" err="1">
                <a:latin typeface="Calibri" panose="020F0502020204030204" pitchFamily="34" charset="0"/>
                <a:cs typeface="Calibri" panose="020F0502020204030204" pitchFamily="34" charset="0"/>
              </a:rPr>
              <a:t>KrsB</a:t>
            </a:r>
            <a:r>
              <a:rPr lang="en-US" sz="2700" dirty="0">
                <a:latin typeface="Calibri" panose="020F0502020204030204" pitchFamily="34" charset="0"/>
                <a:cs typeface="Calibri" panose="020F0502020204030204" pitchFamily="34" charset="0"/>
              </a:rPr>
              <a:t> K52R or vector will be repeated under conditions where </a:t>
            </a:r>
            <a:r>
              <a:rPr lang="en-US" sz="2700" dirty="0" err="1">
                <a:latin typeface="Calibri" panose="020F0502020204030204" pitchFamily="34" charset="0"/>
                <a:cs typeface="Calibri" panose="020F0502020204030204" pitchFamily="34" charset="0"/>
              </a:rPr>
              <a:t>KrsB</a:t>
            </a:r>
            <a:r>
              <a:rPr lang="en-US" sz="2700" dirty="0">
                <a:latin typeface="Calibri" panose="020F0502020204030204" pitchFamily="34" charset="0"/>
                <a:cs typeface="Calibri" panose="020F0502020204030204" pitchFamily="34" charset="0"/>
              </a:rPr>
              <a:t> K52R has an effect.</a:t>
            </a:r>
          </a:p>
          <a:p>
            <a:pPr marL="342900" indent="-342900">
              <a:spcBef>
                <a:spcPts val="450"/>
              </a:spcBef>
              <a:buFont typeface="Arial" panose="020B0604020202020204" pitchFamily="34" charset="0"/>
              <a:buChar char="•"/>
            </a:pPr>
            <a:endParaRPr lang="en-US" sz="2700" dirty="0">
              <a:latin typeface="Calibri" panose="020F0502020204030204" pitchFamily="34" charset="0"/>
              <a:cs typeface="Calibri" panose="020F0502020204030204" pitchFamily="34" charset="0"/>
            </a:endParaRPr>
          </a:p>
          <a:p>
            <a:pPr marL="342900" indent="-342900">
              <a:spcBef>
                <a:spcPts val="45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Testing of </a:t>
            </a:r>
            <a:r>
              <a:rPr lang="en-US" sz="2700" dirty="0" err="1">
                <a:latin typeface="Calibri" panose="020F0502020204030204" pitchFamily="34" charset="0"/>
                <a:cs typeface="Calibri" panose="020F0502020204030204" pitchFamily="34" charset="0"/>
              </a:rPr>
              <a:t>Talin</a:t>
            </a:r>
            <a:r>
              <a:rPr lang="en-US" sz="2700" dirty="0">
                <a:latin typeface="Calibri" panose="020F0502020204030204" pitchFamily="34" charset="0"/>
                <a:cs typeface="Calibri" panose="020F0502020204030204" pitchFamily="34" charset="0"/>
              </a:rPr>
              <a:t> B-Null cells will also be carried out to determine the role of this isoform in </a:t>
            </a:r>
            <a:r>
              <a:rPr lang="en-US" sz="2700" dirty="0" err="1">
                <a:latin typeface="Calibri" panose="020F0502020204030204" pitchFamily="34" charset="0"/>
                <a:cs typeface="Calibri" panose="020F0502020204030204" pitchFamily="34" charset="0"/>
              </a:rPr>
              <a:t>KrsB</a:t>
            </a:r>
            <a:r>
              <a:rPr lang="en-US" sz="2700" dirty="0">
                <a:latin typeface="Calibri" panose="020F0502020204030204" pitchFamily="34" charset="0"/>
                <a:cs typeface="Calibri" panose="020F0502020204030204" pitchFamily="34" charset="0"/>
              </a:rPr>
              <a:t> effects on adhesion.</a:t>
            </a:r>
          </a:p>
        </p:txBody>
      </p:sp>
      <p:sp>
        <p:nvSpPr>
          <p:cNvPr id="4" name="TextBox 3">
            <a:extLst>
              <a:ext uri="{FF2B5EF4-FFF2-40B4-BE49-F238E27FC236}">
                <a16:creationId xmlns:a16="http://schemas.microsoft.com/office/drawing/2014/main" id="{38DB081A-FAE8-47D5-BE6F-34C28EEE2C13}"/>
              </a:ext>
            </a:extLst>
          </p:cNvPr>
          <p:cNvSpPr txBox="1"/>
          <p:nvPr/>
        </p:nvSpPr>
        <p:spPr>
          <a:xfrm>
            <a:off x="10509274" y="18067106"/>
            <a:ext cx="6743656" cy="2169825"/>
          </a:xfrm>
          <a:prstGeom prst="rect">
            <a:avLst/>
          </a:prstGeom>
          <a:noFill/>
        </p:spPr>
        <p:txBody>
          <a:bodyPr wrap="square" rtlCol="0">
            <a:spAutoFit/>
          </a:bodyPr>
          <a:lstStyle/>
          <a:p>
            <a:pPr marL="285750" indent="-285750">
              <a:spcBef>
                <a:spcPts val="45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After more than one week of selection, cells were checked for proper expression of the vector and </a:t>
            </a:r>
            <a:r>
              <a:rPr lang="en-US" sz="2700" dirty="0" err="1">
                <a:latin typeface="Calibri" panose="020F0502020204030204" pitchFamily="34" charset="0"/>
                <a:cs typeface="Calibri" panose="020F0502020204030204" pitchFamily="34" charset="0"/>
              </a:rPr>
              <a:t>KrsB</a:t>
            </a:r>
            <a:r>
              <a:rPr lang="en-US" sz="2700" dirty="0">
                <a:latin typeface="Calibri" panose="020F0502020204030204" pitchFamily="34" charset="0"/>
                <a:cs typeface="Calibri" panose="020F0502020204030204" pitchFamily="34" charset="0"/>
              </a:rPr>
              <a:t> K52R using an LSM700 Confocal Microscope the under a 63x oil objective. </a:t>
            </a:r>
          </a:p>
        </p:txBody>
      </p:sp>
      <p:sp>
        <p:nvSpPr>
          <p:cNvPr id="8" name="Google Shape;204;p7">
            <a:extLst>
              <a:ext uri="{FF2B5EF4-FFF2-40B4-BE49-F238E27FC236}">
                <a16:creationId xmlns:a16="http://schemas.microsoft.com/office/drawing/2014/main" id="{8BBE0743-D8DE-4D8D-B0F0-ECCCCC058658}"/>
              </a:ext>
            </a:extLst>
          </p:cNvPr>
          <p:cNvSpPr txBox="1"/>
          <p:nvPr/>
        </p:nvSpPr>
        <p:spPr>
          <a:xfrm>
            <a:off x="14806017" y="5267648"/>
            <a:ext cx="8792766" cy="907933"/>
          </a:xfrm>
          <a:prstGeom prst="rect">
            <a:avLst/>
          </a:prstGeom>
          <a:noFill/>
          <a:ln>
            <a:noFill/>
          </a:ln>
        </p:spPr>
        <p:txBody>
          <a:bodyPr spcFirstLastPara="1" wrap="square" lIns="80000" tIns="80000" rIns="80000" bIns="80000" anchor="ctr" anchorCtr="0">
            <a:noAutofit/>
          </a:bodyPr>
          <a:lstStyle/>
          <a:p>
            <a:pPr marL="0" marR="0" lvl="0" indent="0" algn="ctr" rtl="0">
              <a:spcBef>
                <a:spcPts val="0"/>
              </a:spcBef>
              <a:spcAft>
                <a:spcPts val="0"/>
              </a:spcAft>
              <a:buClr>
                <a:srgbClr val="476662"/>
              </a:buClr>
              <a:buSzPts val="3400"/>
              <a:buFont typeface="Arial"/>
              <a:buNone/>
            </a:pPr>
            <a:r>
              <a:rPr lang="en-US" sz="4700" b="1" u="sng" dirty="0">
                <a:solidFill>
                  <a:srgbClr val="476662"/>
                </a:solidFill>
                <a:latin typeface="Calibri"/>
                <a:ea typeface="Calibri"/>
                <a:cs typeface="Calibri"/>
                <a:sym typeface="Calibri"/>
              </a:rPr>
              <a:t>HYPOTHESIS</a:t>
            </a:r>
            <a:endParaRPr sz="4700" dirty="0"/>
          </a:p>
        </p:txBody>
      </p:sp>
      <p:sp>
        <p:nvSpPr>
          <p:cNvPr id="10" name="Google Shape;205;p7">
            <a:extLst>
              <a:ext uri="{FF2B5EF4-FFF2-40B4-BE49-F238E27FC236}">
                <a16:creationId xmlns:a16="http://schemas.microsoft.com/office/drawing/2014/main" id="{78FC5919-CDC4-4CB9-8235-70EC7613934F}"/>
              </a:ext>
            </a:extLst>
          </p:cNvPr>
          <p:cNvSpPr txBox="1"/>
          <p:nvPr/>
        </p:nvSpPr>
        <p:spPr>
          <a:xfrm flipH="1">
            <a:off x="10581004" y="6135867"/>
            <a:ext cx="17242793" cy="95578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latin typeface="Calibri"/>
                <a:ea typeface="Calibri"/>
                <a:cs typeface="Calibri"/>
                <a:sym typeface="Calibri"/>
              </a:rPr>
              <a:t>We hypothesize that </a:t>
            </a:r>
            <a:r>
              <a:rPr lang="en-US" sz="3200" b="1" dirty="0" err="1">
                <a:latin typeface="Calibri"/>
                <a:ea typeface="Calibri"/>
                <a:cs typeface="Calibri"/>
                <a:sym typeface="Calibri"/>
              </a:rPr>
              <a:t>KrsB</a:t>
            </a:r>
            <a:r>
              <a:rPr lang="en-US" sz="3200" b="1" dirty="0">
                <a:latin typeface="Calibri"/>
                <a:ea typeface="Calibri"/>
                <a:cs typeface="Calibri"/>
                <a:sym typeface="Calibri"/>
              </a:rPr>
              <a:t> is affecting the ability of </a:t>
            </a:r>
            <a:r>
              <a:rPr lang="en-US" sz="3200" b="1" i="1" dirty="0" err="1">
                <a:latin typeface="Calibri"/>
                <a:ea typeface="Calibri"/>
                <a:cs typeface="Calibri"/>
                <a:sym typeface="Calibri"/>
              </a:rPr>
              <a:t>Dictyostelium</a:t>
            </a:r>
            <a:r>
              <a:rPr lang="en-US" sz="3200" b="1" i="1" dirty="0">
                <a:latin typeface="Calibri"/>
                <a:ea typeface="Calibri"/>
                <a:cs typeface="Calibri"/>
                <a:sym typeface="Calibri"/>
              </a:rPr>
              <a:t> </a:t>
            </a:r>
            <a:r>
              <a:rPr lang="en-US" sz="3200" b="1" dirty="0">
                <a:latin typeface="Calibri"/>
                <a:ea typeface="Calibri"/>
                <a:cs typeface="Calibri"/>
                <a:sym typeface="Calibri"/>
              </a:rPr>
              <a:t>cells to adhere through </a:t>
            </a:r>
            <a:r>
              <a:rPr lang="en-US" sz="3200" b="1" dirty="0" err="1">
                <a:latin typeface="Calibri"/>
                <a:ea typeface="Calibri"/>
                <a:cs typeface="Calibri"/>
                <a:sym typeface="Calibri"/>
              </a:rPr>
              <a:t>Talin</a:t>
            </a:r>
            <a:r>
              <a:rPr lang="en-US" sz="3200" b="1" dirty="0">
                <a:latin typeface="Calibri"/>
                <a:ea typeface="Calibri"/>
                <a:cs typeface="Calibri"/>
                <a:sym typeface="Calibri"/>
              </a:rPr>
              <a:t> A.</a:t>
            </a:r>
            <a:endParaRPr sz="3200" b="1" dirty="0">
              <a:latin typeface="Calibri"/>
              <a:ea typeface="Calibri"/>
              <a:cs typeface="Calibri"/>
              <a:sym typeface="Calibri"/>
            </a:endParaRPr>
          </a:p>
        </p:txBody>
      </p:sp>
      <p:sp>
        <p:nvSpPr>
          <p:cNvPr id="16" name="TextBox 15">
            <a:extLst>
              <a:ext uri="{FF2B5EF4-FFF2-40B4-BE49-F238E27FC236}">
                <a16:creationId xmlns:a16="http://schemas.microsoft.com/office/drawing/2014/main" id="{411976E6-1130-4093-BF2C-007EF80222AC}"/>
              </a:ext>
            </a:extLst>
          </p:cNvPr>
          <p:cNvSpPr txBox="1"/>
          <p:nvPr/>
        </p:nvSpPr>
        <p:spPr>
          <a:xfrm>
            <a:off x="810132" y="26105224"/>
            <a:ext cx="8768752" cy="2372444"/>
          </a:xfrm>
          <a:prstGeom prst="rect">
            <a:avLst/>
          </a:prstGeom>
          <a:noFill/>
        </p:spPr>
        <p:txBody>
          <a:bodyPr wrap="square" rtlCol="0">
            <a:spAutoFit/>
          </a:bodyPr>
          <a:lstStyle/>
          <a:p>
            <a:pPr marL="404813" indent="-287338">
              <a:spcBef>
                <a:spcPts val="450"/>
              </a:spcBef>
              <a:buFont typeface="Arial" panose="020B0604020202020204" pitchFamily="34" charset="0"/>
              <a:buChar char="•"/>
            </a:pPr>
            <a:r>
              <a:rPr lang="en-US" sz="2400" b="0" i="0" u="none" strike="noStrike" dirty="0" err="1">
                <a:effectLst/>
                <a:latin typeface="Calibri" panose="020F0502020204030204" pitchFamily="34" charset="0"/>
                <a:cs typeface="Calibri" panose="020F0502020204030204" pitchFamily="34" charset="0"/>
              </a:rPr>
              <a:t>Talin</a:t>
            </a:r>
            <a:r>
              <a:rPr lang="en-US" sz="2400" b="0" i="0" u="none" strike="noStrike" dirty="0">
                <a:effectLst/>
                <a:latin typeface="Calibri" panose="020F0502020204030204" pitchFamily="34" charset="0"/>
                <a:cs typeface="Calibri" panose="020F0502020204030204" pitchFamily="34" charset="0"/>
              </a:rPr>
              <a:t> is a cytoskeletal protein that is essential for adhesion to substrates in both mammalian and </a:t>
            </a:r>
            <a:r>
              <a:rPr lang="en-US" sz="2400" b="0" i="1" u="none" strike="noStrike" dirty="0" err="1">
                <a:effectLst/>
                <a:latin typeface="Calibri" panose="020F0502020204030204" pitchFamily="34" charset="0"/>
                <a:cs typeface="Calibri" panose="020F0502020204030204" pitchFamily="34" charset="0"/>
              </a:rPr>
              <a:t>Dictyostelium</a:t>
            </a:r>
            <a:r>
              <a:rPr lang="en-US" sz="2400" b="0" i="1" u="none" strike="noStrike" dirty="0">
                <a:effectLst/>
                <a:latin typeface="Calibri" panose="020F0502020204030204" pitchFamily="34" charset="0"/>
                <a:cs typeface="Calibri" panose="020F0502020204030204" pitchFamily="34" charset="0"/>
              </a:rPr>
              <a:t> </a:t>
            </a:r>
            <a:r>
              <a:rPr lang="en-US" sz="2400" b="0" i="0" u="none" strike="noStrike" dirty="0">
                <a:effectLst/>
                <a:latin typeface="Calibri" panose="020F0502020204030204" pitchFamily="34" charset="0"/>
                <a:cs typeface="Calibri" panose="020F0502020204030204" pitchFamily="34" charset="0"/>
              </a:rPr>
              <a:t>cells.</a:t>
            </a:r>
          </a:p>
          <a:p>
            <a:pPr marL="404813" indent="-287338">
              <a:spcBef>
                <a:spcPts val="450"/>
              </a:spcBef>
              <a:buFont typeface="Arial" panose="020B0604020202020204" pitchFamily="34" charset="0"/>
              <a:buChar char="•"/>
            </a:pPr>
            <a:r>
              <a:rPr lang="en-US" sz="2400" b="0" i="0" u="none" strike="noStrike" dirty="0">
                <a:effectLst/>
                <a:latin typeface="Calibri" panose="020F0502020204030204" pitchFamily="34" charset="0"/>
                <a:cs typeface="Calibri" panose="020F0502020204030204" pitchFamily="34" charset="0"/>
              </a:rPr>
              <a:t>There are two isoforms found in </a:t>
            </a:r>
            <a:r>
              <a:rPr lang="en-US" sz="2400" b="0" i="1" u="none" strike="noStrike" dirty="0" err="1">
                <a:effectLst/>
                <a:latin typeface="Calibri" panose="020F0502020204030204" pitchFamily="34" charset="0"/>
                <a:cs typeface="Calibri" panose="020F0502020204030204" pitchFamily="34" charset="0"/>
              </a:rPr>
              <a:t>Dictyostelium</a:t>
            </a:r>
            <a:r>
              <a:rPr lang="en-US" sz="2400" b="0" i="0" u="none" strike="noStrike" dirty="0">
                <a:effectLst/>
                <a:latin typeface="Calibri" panose="020F0502020204030204" pitchFamily="34" charset="0"/>
                <a:cs typeface="Calibri" panose="020F0502020204030204" pitchFamily="34" charset="0"/>
              </a:rPr>
              <a:t>: </a:t>
            </a:r>
            <a:r>
              <a:rPr lang="en-US" sz="2400" b="0" i="0" u="none" strike="noStrike" dirty="0" err="1">
                <a:effectLst/>
                <a:latin typeface="Calibri" panose="020F0502020204030204" pitchFamily="34" charset="0"/>
                <a:cs typeface="Calibri" panose="020F0502020204030204" pitchFamily="34" charset="0"/>
              </a:rPr>
              <a:t>Talin</a:t>
            </a:r>
            <a:r>
              <a:rPr lang="en-US" sz="2400" b="0" i="0" u="none" strike="noStrike" dirty="0">
                <a:effectLst/>
                <a:latin typeface="Calibri" panose="020F0502020204030204" pitchFamily="34" charset="0"/>
                <a:cs typeface="Calibri" panose="020F0502020204030204" pitchFamily="34" charset="0"/>
              </a:rPr>
              <a:t> A and </a:t>
            </a:r>
            <a:r>
              <a:rPr lang="en-US" sz="2400" b="0" i="0" u="none" strike="noStrike" dirty="0" err="1">
                <a:effectLst/>
                <a:latin typeface="Calibri" panose="020F0502020204030204" pitchFamily="34" charset="0"/>
                <a:cs typeface="Calibri" panose="020F0502020204030204" pitchFamily="34" charset="0"/>
              </a:rPr>
              <a:t>Talin</a:t>
            </a:r>
            <a:r>
              <a:rPr lang="en-US" sz="2400" b="0" i="0" u="none" strike="noStrike" dirty="0">
                <a:effectLst/>
                <a:latin typeface="Calibri" panose="020F0502020204030204" pitchFamily="34" charset="0"/>
                <a:cs typeface="Calibri" panose="020F0502020204030204" pitchFamily="34" charset="0"/>
              </a:rPr>
              <a:t> B. Cells lacking </a:t>
            </a:r>
            <a:r>
              <a:rPr lang="en-US" sz="2400" b="0" i="0" u="none" strike="noStrike" dirty="0" err="1">
                <a:effectLst/>
                <a:latin typeface="Calibri" panose="020F0502020204030204" pitchFamily="34" charset="0"/>
                <a:cs typeface="Calibri" panose="020F0502020204030204" pitchFamily="34" charset="0"/>
              </a:rPr>
              <a:t>TalA</a:t>
            </a:r>
            <a:r>
              <a:rPr lang="en-US" sz="2400" b="0" i="0" u="none" strike="noStrike" dirty="0">
                <a:effectLst/>
                <a:latin typeface="Calibri" panose="020F0502020204030204" pitchFamily="34" charset="0"/>
                <a:cs typeface="Calibri" panose="020F0502020204030204" pitchFamily="34" charset="0"/>
              </a:rPr>
              <a:t> (</a:t>
            </a:r>
            <a:r>
              <a:rPr lang="en-US" sz="2400" b="0" i="1" u="none" strike="noStrike" dirty="0" err="1">
                <a:effectLst/>
                <a:latin typeface="Calibri" panose="020F0502020204030204" pitchFamily="34" charset="0"/>
                <a:cs typeface="Calibri" panose="020F0502020204030204" pitchFamily="34" charset="0"/>
              </a:rPr>
              <a:t>talA</a:t>
            </a:r>
            <a:r>
              <a:rPr lang="en-US" sz="2400" b="0" i="1" u="none" strike="noStrike" dirty="0">
                <a:effectLst/>
                <a:latin typeface="Calibri" panose="020F0502020204030204" pitchFamily="34" charset="0"/>
                <a:cs typeface="Calibri" panose="020F0502020204030204" pitchFamily="34" charset="0"/>
              </a:rPr>
              <a:t>-</a:t>
            </a:r>
            <a:r>
              <a:rPr lang="en-US" sz="2400" b="0" i="0" u="none" strike="noStrike" dirty="0">
                <a:effectLst/>
                <a:latin typeface="Calibri" panose="020F0502020204030204" pitchFamily="34" charset="0"/>
                <a:cs typeface="Calibri" panose="020F0502020204030204" pitchFamily="34" charset="0"/>
              </a:rPr>
              <a:t>) show a reduced adhesion to substrates. Cells that are lacking </a:t>
            </a:r>
            <a:r>
              <a:rPr lang="en-US" sz="2400" b="0" i="0" u="none" strike="noStrike" dirty="0" err="1">
                <a:effectLst/>
                <a:latin typeface="Calibri" panose="020F0502020204030204" pitchFamily="34" charset="0"/>
                <a:cs typeface="Calibri" panose="020F0502020204030204" pitchFamily="34" charset="0"/>
              </a:rPr>
              <a:t>TalB</a:t>
            </a:r>
            <a:r>
              <a:rPr lang="en-US" sz="2400" b="0" i="0" u="none" strike="noStrike" dirty="0">
                <a:effectLst/>
                <a:latin typeface="Calibri" panose="020F0502020204030204" pitchFamily="34" charset="0"/>
                <a:cs typeface="Calibri" panose="020F0502020204030204" pitchFamily="34" charset="0"/>
              </a:rPr>
              <a:t> (</a:t>
            </a:r>
            <a:r>
              <a:rPr lang="en-US" sz="2400" b="0" i="1" u="none" strike="noStrike" dirty="0" err="1">
                <a:effectLst/>
                <a:latin typeface="Calibri" panose="020F0502020204030204" pitchFamily="34" charset="0"/>
                <a:cs typeface="Calibri" panose="020F0502020204030204" pitchFamily="34" charset="0"/>
              </a:rPr>
              <a:t>talB</a:t>
            </a:r>
            <a:r>
              <a:rPr lang="en-US" sz="2400" b="0" i="1" u="none" strike="noStrike" dirty="0">
                <a:effectLst/>
                <a:latin typeface="Calibri" panose="020F0502020204030204" pitchFamily="34" charset="0"/>
                <a:cs typeface="Calibri" panose="020F0502020204030204" pitchFamily="34" charset="0"/>
              </a:rPr>
              <a:t>-</a:t>
            </a:r>
            <a:r>
              <a:rPr lang="en-US" sz="2400" b="0" i="0" u="none" strike="noStrike" dirty="0">
                <a:effectLst/>
                <a:latin typeface="Calibri" panose="020F0502020204030204" pitchFamily="34" charset="0"/>
                <a:cs typeface="Calibri" panose="020F0502020204030204" pitchFamily="34" charset="0"/>
              </a:rPr>
              <a:t>) show an inability to form tips on the mound or move due to weaker motile forces</a:t>
            </a:r>
            <a:r>
              <a:rPr lang="en-US" sz="2400" b="0" i="0" u="none" strike="noStrike" baseline="30000" dirty="0">
                <a:effectLst/>
                <a:latin typeface="Calibri" panose="020F0502020204030204" pitchFamily="34" charset="0"/>
                <a:cs typeface="Calibri" panose="020F0502020204030204" pitchFamily="34" charset="0"/>
              </a:rPr>
              <a:t>.4</a:t>
            </a:r>
            <a:endParaRPr lang="en-US" sz="2400" baseline="30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30C9F04-74D2-4CE5-AFD1-D4615B19945D}"/>
              </a:ext>
            </a:extLst>
          </p:cNvPr>
          <p:cNvPicPr>
            <a:picLocks noChangeAspect="1"/>
          </p:cNvPicPr>
          <p:nvPr/>
        </p:nvPicPr>
        <p:blipFill rotWithShape="1">
          <a:blip r:embed="rId13"/>
          <a:srcRect l="-2" r="60119" b="34689"/>
          <a:stretch/>
        </p:blipFill>
        <p:spPr>
          <a:xfrm>
            <a:off x="2299225" y="28490203"/>
            <a:ext cx="2865075" cy="3104427"/>
          </a:xfrm>
          <a:prstGeom prst="rect">
            <a:avLst/>
          </a:prstGeom>
        </p:spPr>
      </p:pic>
      <p:sp>
        <p:nvSpPr>
          <p:cNvPr id="14" name="TextBox 13">
            <a:extLst>
              <a:ext uri="{FF2B5EF4-FFF2-40B4-BE49-F238E27FC236}">
                <a16:creationId xmlns:a16="http://schemas.microsoft.com/office/drawing/2014/main" id="{F0482F93-6BED-43BD-9A13-98B52D85DDA5}"/>
              </a:ext>
            </a:extLst>
          </p:cNvPr>
          <p:cNvSpPr txBox="1"/>
          <p:nvPr/>
        </p:nvSpPr>
        <p:spPr>
          <a:xfrm>
            <a:off x="5218168" y="29208753"/>
            <a:ext cx="3888299" cy="1446550"/>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Figure 1. </a:t>
            </a:r>
            <a:r>
              <a:rPr lang="en-US" sz="2200" b="1" dirty="0" err="1">
                <a:latin typeface="Calibri" panose="020F0502020204030204" pitchFamily="34" charset="0"/>
                <a:cs typeface="Calibri" panose="020F0502020204030204" pitchFamily="34" charset="0"/>
              </a:rPr>
              <a:t>Talin</a:t>
            </a:r>
            <a:r>
              <a:rPr lang="en-US" sz="2200" b="1" dirty="0">
                <a:latin typeface="Calibri" panose="020F0502020204030204" pitchFamily="34" charset="0"/>
                <a:cs typeface="Calibri" panose="020F0502020204030204" pitchFamily="34" charset="0"/>
              </a:rPr>
              <a:t> at sites of adhesion in mammalian cells. </a:t>
            </a:r>
            <a:r>
              <a:rPr lang="en-US" sz="2200" dirty="0">
                <a:latin typeface="Calibri" panose="020F0502020204030204" pitchFamily="34" charset="0"/>
                <a:cs typeface="Calibri" panose="020F0502020204030204" pitchFamily="34" charset="0"/>
              </a:rPr>
              <a:t>Integrin attaches to </a:t>
            </a:r>
            <a:r>
              <a:rPr lang="en-US" sz="2200" dirty="0" err="1">
                <a:latin typeface="Calibri" panose="020F0502020204030204" pitchFamily="34" charset="0"/>
                <a:cs typeface="Calibri" panose="020F0502020204030204" pitchFamily="34" charset="0"/>
              </a:rPr>
              <a:t>talin</a:t>
            </a:r>
            <a:r>
              <a:rPr lang="en-US" sz="2200" dirty="0">
                <a:latin typeface="Calibri" panose="020F0502020204030204" pitchFamily="34" charset="0"/>
                <a:cs typeface="Calibri" panose="020F0502020204030204" pitchFamily="34" charset="0"/>
              </a:rPr>
              <a:t>, which links to the actin cytoskeleton.</a:t>
            </a:r>
          </a:p>
        </p:txBody>
      </p:sp>
      <p:pic>
        <p:nvPicPr>
          <p:cNvPr id="227" name="Audio 226">
            <a:hlinkClick r:id="" action="ppaction://media"/>
            <a:extLst>
              <a:ext uri="{FF2B5EF4-FFF2-40B4-BE49-F238E27FC236}">
                <a16:creationId xmlns:a16="http://schemas.microsoft.com/office/drawing/2014/main" id="{CBF59D77-DEC0-4EAB-B063-E0F18269407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7846000" y="323596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9899"/>
    </mc:Choice>
    <mc:Fallback>
      <p:transition spd="slow" advTm="46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7"/>
                </p:tgtEl>
              </p:cMediaNode>
            </p:audio>
          </p:childTnLst>
        </p:cTn>
      </p:par>
    </p:tnLst>
  </p:timing>
</p:sld>
</file>

<file path=ppt/theme/theme1.xml><?xml version="1.0" encoding="utf-8"?>
<a:theme xmlns:a="http://schemas.openxmlformats.org/drawingml/2006/main" name="Classic - Wide Center">
  <a:themeElements>
    <a:clrScheme name="Custom 18">
      <a:dk1>
        <a:srgbClr val="FFFFFF"/>
      </a:dk1>
      <a:lt1>
        <a:srgbClr val="FFFFFF"/>
      </a:lt1>
      <a:dk2>
        <a:srgbClr val="FCFBFF"/>
      </a:dk2>
      <a:lt2>
        <a:srgbClr val="F3F9FF"/>
      </a:lt2>
      <a:accent1>
        <a:srgbClr val="FFFBFC"/>
      </a:accent1>
      <a:accent2>
        <a:srgbClr val="F5FAFF"/>
      </a:accent2>
      <a:accent3>
        <a:srgbClr val="FBFAFF"/>
      </a:accent3>
      <a:accent4>
        <a:srgbClr val="F7F8FF"/>
      </a:accent4>
      <a:accent5>
        <a:srgbClr val="A0BCB9"/>
      </a:accent5>
      <a:accent6>
        <a:srgbClr val="E9FFF2"/>
      </a:accent6>
      <a:hlink>
        <a:srgbClr val="FAF7FF"/>
      </a:hlink>
      <a:folHlink>
        <a:srgbClr val="F4FF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6x48-Template-V2b">
  <a:themeElements>
    <a:clrScheme name="Custom 4">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91ACB5"/>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lassic 3 Columns">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3316</TotalTime>
  <Words>1347</Words>
  <Application>Microsoft Office PowerPoint</Application>
  <PresentationFormat>Custom</PresentationFormat>
  <Paragraphs>79</Paragraphs>
  <Slides>1</Slides>
  <Notes>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vt:i4>
      </vt:variant>
    </vt:vector>
  </HeadingPairs>
  <TitlesOfParts>
    <vt:vector size="8" baseType="lpstr">
      <vt:lpstr>Arial</vt:lpstr>
      <vt:lpstr>Calibri</vt:lpstr>
      <vt:lpstr>Times New Roman</vt:lpstr>
      <vt:lpstr>Trebuchet MS</vt:lpstr>
      <vt:lpstr>Classic - Wide Center</vt:lpstr>
      <vt:lpstr>36x48-Template-V2b</vt:lpstr>
      <vt:lpstr>1_Classic 3 Columns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13158</dc:creator>
  <cp:lastModifiedBy>Andrew M Nearbin</cp:lastModifiedBy>
  <cp:revision>63</cp:revision>
  <cp:lastPrinted>2020-09-09T22:20:37Z</cp:lastPrinted>
  <dcterms:modified xsi:type="dcterms:W3CDTF">2020-09-13T15:23:37Z</dcterms:modified>
</cp:coreProperties>
</file>